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charts/chart1.xml" ContentType="application/vnd.openxmlformats-officedocument.drawingml.chart+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charts/_rels/chart1.xml.rels><?xml version="1.0" encoding="UTF-8" standalone="yes"?><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col"/>
        <c:grouping val="clustered"/>
        <c:varyColors val="0"/>
        <c:ser>
          <c:idx val="0"/>
          <c:order val="0"/>
          <c:tx>
            <c:strRef>
              <c:f>Sheet1!$B$1</c:f>
              <c:strCache>
                <c:ptCount val="1"/>
                <c:pt idx="0">
                  <c:v>Avg score</c:v>
                </c:pt>
              </c:strCache>
            </c:strRef>
          </c:tx>
          <c:spPr>
            <a:solidFill>
              <a:srgbClr val="C0504D"/>
            </a:solidFill>
            <a:effectLst/>
          </c:spPr>
          <c:invertIfNegative val="0"/>
          <c:dLbls>
            <c:numFmt formatCode="#,##0" sourceLinked="0"/>
            <c:txPr>
              <a:bodyPr/>
              <a:lstStyle/>
              <a:p>
                <a:pPr>
                  <a:defRPr b="0" i="0" strike="noStrike" sz="1200" u="none">
                    <a:solidFill>
                      <a:srgbClr val="1B1F23"/>
                    </a:solidFill>
                    <a:latin typeface="Arial"/>
                  </a:defRPr>
                </a:pPr>
              </a:p>
            </c:txPr>
            <c:showLegendKey val="0"/>
            <c:showVal val="1"/>
            <c:showCatName val="0"/>
            <c:showSerName val="0"/>
            <c:showPercent val="0"/>
            <c:showBubbleSize val="0"/>
            <c:showLeaderLines val="0"/>
          </c:dLbls>
          <c:cat>
            <c:multiLvlStrRef>
              <c:f>Sheet1!$A$2:$A$3</c:f>
              <c:multiLvlStrCache>
                <c:ptCount val="2"/>
                <c:lvl>
                  <c:pt idx="0">
                    <c:v>Baseline</c:v>
                  </c:pt>
                  <c:pt idx="1">
                    <c:v>After 3 weeks</c:v>
                  </c:pt>
                </c:lvl>
              </c:multiLvlStrCache>
            </c:multiLvlStrRef>
          </c:cat>
          <c:val>
            <c:numRef>
              <c:f>Sheet1!$B$2:$B$3</c:f>
              <c:numCache>
                <c:formatCode>General</c:formatCode>
                <c:ptCount val="2"/>
                <c:pt idx="0">
                  <c:v>42</c:v>
                </c:pt>
                <c:pt idx="1">
                  <c:v>67</c:v>
                </c:pt>
              </c:numCache>
            </c:numRef>
          </c:val>
        </c:ser>
        <c:dLbls>
          <c:numFmt formatCode="#,##0" sourceLinked="0"/>
          <c:txPr>
            <a:bodyPr/>
            <a:lstStyle/>
            <a:p>
              <a:pPr>
                <a:defRPr b="0" i="0" strike="noStrike" sz="1200" u="none">
                  <a:solidFill>
                    <a:srgbClr val="1B1F23"/>
                  </a:solidFill>
                  <a:latin typeface="Arial"/>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1B1F23"/>
                </a:solidFill>
                <a:latin typeface="Arial"/>
              </a:defRPr>
            </a:pPr>
            <a:endParaRPr lang="en-US"/>
          </a:p>
        </c:txPr>
        <c:crossAx val="2094734552"/>
        <c:crosses val="autoZero"/>
        <c:auto val="1"/>
        <c:lblAlgn val="ctr"/>
        <c:noMultiLvlLbl val="1"/>
      </c:catAx>
      <c:valAx>
        <c:axId val="2094734552"/>
        <c:scaling>
          <c:orientation val="minMax"/>
        </c:scaling>
        <c:delete val="0"/>
        <c:axPos val="l"/>
        <c:majorGridlines>
          <c:spPr>
            <a:ln w="12700" cap="flat">
              <a:solidFill>
                <a:srgbClr val="888888"/>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1B1F23"/>
                </a:solidFill>
                <a:latin typeface="Arial"/>
              </a:defRPr>
            </a:pPr>
            <a:endParaRPr lang="en-US"/>
          </a:p>
        </c:txPr>
        <c:crossAx val="2094734554"/>
        <c:crosses val="autoZero"/>
        <c:crossBetween val="between"/>
      </c:valAx>
      <c:spPr>
        <a:noFill/>
        <a:ln>
          <a:noFill/>
        </a:ln>
        <a:effectLst/>
      </c:spPr>
    </c:plotArea>
    <c:plotVisOnly val="1"/>
    <c:dispBlanksAs val="span"/>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 with the big picture: this is a practical session. Emphasise “curated evidence story” and that participants will build during the workshop.
[Sources]
- None (original content)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Set expectations: the portfolio must open fast on mobile. This is why we separate pages from evidence files and keep media light. Mention that Google Sites creation steps are documented in Google help.
[Sources]
- https://support.google.com/a/users/answer/9310491?hl=en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Live demo: create pages, then build Home with 5 blocks. Keep it short and scannable. Explain that highlights are “best evidence” not “everything”.
[Sources]
- None (original content)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Tell participants: if they write nothing else, write this. Use one example artefact (e.g., JSS2 fractions lesson plan). Show where to link Drive files.
[Sources]
- None (original content)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Emphasise “existing evidence”. Teachers often think they need fancy tools. They don’t — they need structure and privacy-safe sharing.
[Sources]
- None (original content)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Explain that impact can be simple. Averages, rubric summaries, and participation notes are acceptable if clearly described. Chart is illustrative (participants should replace with real numbers).
[Sources]
- None (original content)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Teach the tone: specific, evidence-linked, improvement-oriented. Encourage teachers to avoid blame language and keep reflections short.
[Sources]
- None (original content)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Keep this section very clear: privacy mistakes can harm learners. Explain “public vs internal” and show where link permissions live. Remind them to follow school policy.
[Sources]
- https://cert.gov.ng/ngcert/resources/Nigeria_Data_Protection_Act_2023.pdf</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where you help them look “professional” fast: fewer, better artefacts; captions; consistent naming; PDF backup. Emphasise mobile-first.
[Sources]
- None (original content)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During the build, circulate and fix the top blockers: permissions, missing dates, too much text, and privacy. Encourage peer help and phone testing.
[Sources]
- None (original content)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Sell the plan: small weekly steps prevent overwhelm. Emphasise “portfolio is a habit” not a one-time event.
[Sources]
- None (original content)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Set expectations: this is hands‑on. Outcomes are concrete and measurable (two pages built + one evidence entry).
[Sources]
- None (original content)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Close with action: ask them to commit to Week 1 tasks. Invite a few volunteers to show their Home page on phone to model success criteria.
[Sources]
- None (original content)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the flow quickly. Tell them when hands‑on begins (after the demo). Encourage pairing if some participants have limited devices.
[Sources]
- None (original content)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 humour lightly for “final_v7” but move quickly. Emphasise “curated”, “evidence‑based”, and “reflection”.
[Sources]
- None (original content)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Connect to local motivations: promotion, transfers, interviews, and CPD. Mention TRCN MCPD briefly as an example of structured CPD. Avoid making legal claims beyond the source.
[Sources]
- https://trcn.gov.ng/teachers-training
- https://trcn.gov.ng/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Explain that “8 pages max” is about reviewer attention, not restricting the teacher. The evidence lives in linked files; pages are the navigation.
[Sources]
- None (original content)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Teach the logic: artefact without impact is weak; impact without explanation is suspicious; reflection shows growth. Use one real example from your teaching to illustrate.
[Sources]
- None (original content)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Ask the room: “Which one would a principal finish reviewing in 3 minutes?” Highlight privacy red flags on the messy side.
[Sources]
- None (original content)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them through the decision quickly. Emphasise that Google Sites steps are straightforward; OneNote is great for capture; PDF pack is safest for low connectivity. Mention Mahara only if relevant to a programme.
[Sources]
- https://support.google.com/a/users/answer/9310491?hl=en
- https://www.onenote.com/classnotebook
- https://mahara.org/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chart" Target="/ppt/charts/chart1.xml"/><Relationship Id="rId2" Type="http://schemas.openxmlformats.org/officeDocument/2006/relationships/slideLayout" Target="../slideLayouts/slideLayout1.xml"/><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1F3A"/>
        </a:solidFill>
      </p:bgPr>
    </p:bg>
    <p:spTree>
      <p:nvGrpSpPr>
        <p:cNvPr id="1" name=""/>
        <p:cNvGrpSpPr/>
        <p:nvPr/>
      </p:nvGrpSpPr>
      <p:grpSpPr>
        <a:xfrm>
          <a:off x="0" y="0"/>
          <a:ext cx="0" cy="0"/>
          <a:chOff x="0" y="0"/>
          <a:chExt cx="0" cy="0"/>
        </a:xfrm>
      </p:grpSpPr>
      <p:sp>
        <p:nvSpPr>
          <p:cNvPr id="2" name="Text 0"/>
          <p:cNvSpPr/>
          <p:nvPr/>
        </p:nvSpPr>
        <p:spPr>
          <a:xfrm>
            <a:off x="822960" y="1965960"/>
            <a:ext cx="10545775" cy="822960"/>
          </a:xfrm>
          <a:prstGeom prst="rect">
            <a:avLst/>
          </a:prstGeom>
          <a:noFill/>
          <a:ln/>
        </p:spPr>
        <p:txBody>
          <a:bodyPr wrap="square" rtlCol="0" anchor="ctr"/>
          <a:lstStyle/>
          <a:p>
            <a:pPr indent="0" marL="0">
              <a:buNone/>
            </a:pPr>
            <a:r>
              <a:rPr lang="en-US" sz="4400" b="1" dirty="0">
                <a:solidFill>
                  <a:srgbClr val="FFFFFF"/>
                </a:solidFill>
                <a:latin typeface="Calibri" pitchFamily="34" charset="0"/>
                <a:ea typeface="Calibri" pitchFamily="34" charset="-122"/>
                <a:cs typeface="Calibri" pitchFamily="34" charset="-120"/>
              </a:rPr>
              <a:t>Developing a Digital Teaching Portfolio</a:t>
            </a:r>
            <a:endParaRPr lang="en-US" sz="4400" dirty="0"/>
          </a:p>
        </p:txBody>
      </p:sp>
      <p:sp>
        <p:nvSpPr>
          <p:cNvPr id="3" name="Text 1"/>
          <p:cNvSpPr/>
          <p:nvPr/>
        </p:nvSpPr>
        <p:spPr>
          <a:xfrm>
            <a:off x="841248" y="2816352"/>
            <a:ext cx="10509199" cy="457200"/>
          </a:xfrm>
          <a:prstGeom prst="rect">
            <a:avLst/>
          </a:prstGeom>
          <a:noFill/>
          <a:ln/>
        </p:spPr>
        <p:txBody>
          <a:bodyPr wrap="square" rtlCol="0" anchor="ctr"/>
          <a:lstStyle/>
          <a:p>
            <a:pPr indent="0" marL="0">
              <a:buNone/>
            </a:pPr>
            <a:r>
              <a:rPr lang="en-US" sz="1800" dirty="0">
                <a:solidFill>
                  <a:srgbClr val="E9F5F3"/>
                </a:solidFill>
                <a:latin typeface="Calibri" pitchFamily="34" charset="0"/>
                <a:ea typeface="Calibri" pitchFamily="34" charset="-122"/>
                <a:cs typeface="Calibri" pitchFamily="34" charset="-120"/>
              </a:rPr>
              <a:t>For Primary &amp; Secondary Teachers (Zaria–Kaduna State, Nigeria)</a:t>
            </a:r>
            <a:endParaRPr lang="en-US" sz="1800" dirty="0"/>
          </a:p>
        </p:txBody>
      </p:sp>
      <p:sp>
        <p:nvSpPr>
          <p:cNvPr id="4" name="Shape 2"/>
          <p:cNvSpPr/>
          <p:nvPr/>
        </p:nvSpPr>
        <p:spPr>
          <a:xfrm>
            <a:off x="822960" y="3456432"/>
            <a:ext cx="4937760" cy="109728"/>
          </a:xfrm>
          <a:prstGeom prst="rect">
            <a:avLst/>
          </a:prstGeom>
          <a:solidFill>
            <a:srgbClr val="1BA098"/>
          </a:solidFill>
          <a:ln w="12700">
            <a:solidFill>
              <a:srgbClr val="1BA098"/>
            </a:solidFill>
            <a:prstDash val="solid"/>
          </a:ln>
        </p:spPr>
      </p:sp>
      <p:sp>
        <p:nvSpPr>
          <p:cNvPr id="5" name="Text 3"/>
          <p:cNvSpPr/>
          <p:nvPr/>
        </p:nvSpPr>
        <p:spPr>
          <a:xfrm>
            <a:off x="841248" y="3749040"/>
            <a:ext cx="10509199" cy="320040"/>
          </a:xfrm>
          <a:prstGeom prst="rect">
            <a:avLst/>
          </a:prstGeom>
          <a:noFill/>
          <a:ln/>
        </p:spPr>
        <p:txBody>
          <a:bodyPr wrap="square" rtlCol="0" anchor="ctr"/>
          <a:lstStyle/>
          <a:p>
            <a:pPr indent="0" marL="0">
              <a:buNone/>
            </a:pPr>
            <a:r>
              <a:rPr lang="en-US" sz="1400" dirty="0">
                <a:solidFill>
                  <a:srgbClr val="FFFFFF"/>
                </a:solidFill>
                <a:latin typeface="Calibri" pitchFamily="34" charset="0"/>
                <a:ea typeface="Calibri" pitchFamily="34" charset="-122"/>
                <a:cs typeface="Calibri" pitchFamily="34" charset="-120"/>
              </a:rPr>
              <a:t>Facilitator: Badawi Aminu Muhammed</a:t>
            </a:r>
            <a:endParaRPr lang="en-US" sz="1400" dirty="0"/>
          </a:p>
        </p:txBody>
      </p:sp>
      <p:sp>
        <p:nvSpPr>
          <p:cNvPr id="6" name="Text 4"/>
          <p:cNvSpPr/>
          <p:nvPr/>
        </p:nvSpPr>
        <p:spPr>
          <a:xfrm>
            <a:off x="841248" y="4114800"/>
            <a:ext cx="10509199" cy="548640"/>
          </a:xfrm>
          <a:prstGeom prst="rect">
            <a:avLst/>
          </a:prstGeom>
          <a:noFill/>
          <a:ln/>
        </p:spPr>
        <p:txBody>
          <a:bodyPr wrap="square" rtlCol="0" anchor="ctr"/>
          <a:lstStyle/>
          <a:p>
            <a:pPr indent="0" marL="0">
              <a:buNone/>
            </a:pPr>
            <a:r>
              <a:rPr lang="en-US" sz="1400" dirty="0">
                <a:solidFill>
                  <a:srgbClr val="E9F5F3"/>
                </a:solidFill>
                <a:latin typeface="Calibri" pitchFamily="34" charset="0"/>
                <a:ea typeface="Calibri" pitchFamily="34" charset="-122"/>
                <a:cs typeface="Calibri" pitchFamily="34" charset="-120"/>
              </a:rPr>
              <a:t>Session deliverables: a live portfolio shell + one completed evidence page + 30‑day plan</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0B1F3A"/>
          </a:solidFill>
          <a:ln w="12700">
            <a:solidFill>
              <a:srgbClr val="0B1F3A"/>
            </a:solidFill>
            <a:prstDash val="solid"/>
          </a:ln>
        </p:spPr>
      </p:sp>
      <p:sp>
        <p:nvSpPr>
          <p:cNvPr id="3" name="Text 1"/>
          <p:cNvSpPr/>
          <p:nvPr/>
        </p:nvSpPr>
        <p:spPr>
          <a:xfrm>
            <a:off x="594360" y="109728"/>
            <a:ext cx="6979615" cy="320040"/>
          </a:xfrm>
          <a:prstGeom prst="rect">
            <a:avLst/>
          </a:prstGeom>
          <a:noFill/>
          <a:ln/>
        </p:spPr>
        <p:txBody>
          <a:bodyPr wrap="square" rtlCol="0" anchor="ctr"/>
          <a:lstStyle/>
          <a:p>
            <a:pPr indent="0" marL="0">
              <a:buNone/>
            </a:pPr>
            <a:r>
              <a:rPr lang="en-US" sz="1800" b="1" dirty="0">
                <a:solidFill>
                  <a:srgbClr val="FFFFFF"/>
                </a:solidFill>
                <a:latin typeface="Calibri" pitchFamily="34" charset="0"/>
                <a:ea typeface="Calibri" pitchFamily="34" charset="-122"/>
                <a:cs typeface="Calibri" pitchFamily="34" charset="-120"/>
              </a:rPr>
              <a:t>Developing a Digital Teaching Portfolio</a:t>
            </a:r>
            <a:endParaRPr lang="en-US" sz="1800" dirty="0"/>
          </a:p>
        </p:txBody>
      </p:sp>
      <p:sp>
        <p:nvSpPr>
          <p:cNvPr id="4" name="Text 2"/>
          <p:cNvSpPr/>
          <p:nvPr/>
        </p:nvSpPr>
        <p:spPr>
          <a:xfrm>
            <a:off x="7756855" y="128016"/>
            <a:ext cx="3840480" cy="320040"/>
          </a:xfrm>
          <a:prstGeom prst="rect">
            <a:avLst/>
          </a:prstGeom>
          <a:noFill/>
          <a:ln/>
        </p:spPr>
        <p:txBody>
          <a:bodyPr wrap="square" rtlCol="0" anchor="ctr"/>
          <a:lstStyle/>
          <a:p>
            <a:pPr algn="r" indent="0" marL="0">
              <a:buNone/>
            </a:pPr>
            <a:r>
              <a:rPr lang="en-US" sz="1200" dirty="0">
                <a:solidFill>
                  <a:srgbClr val="E9F5F3"/>
                </a:solidFill>
                <a:latin typeface="Calibri" pitchFamily="34" charset="0"/>
                <a:ea typeface="Calibri" pitchFamily="34" charset="-122"/>
                <a:cs typeface="Calibri" pitchFamily="34" charset="-120"/>
              </a:rPr>
              <a:t>Setup</a:t>
            </a:r>
            <a:endParaRPr lang="en-US" sz="1200" dirty="0"/>
          </a:p>
        </p:txBody>
      </p:sp>
      <p:sp>
        <p:nvSpPr>
          <p:cNvPr id="5" name="Text 3"/>
          <p:cNvSpPr/>
          <p:nvPr/>
        </p:nvSpPr>
        <p:spPr>
          <a:xfrm>
            <a:off x="594360" y="713232"/>
            <a:ext cx="11002975" cy="438912"/>
          </a:xfrm>
          <a:prstGeom prst="rect">
            <a:avLst/>
          </a:prstGeom>
          <a:noFill/>
          <a:ln/>
        </p:spPr>
        <p:txBody>
          <a:bodyPr wrap="square" rtlCol="0" anchor="ctr"/>
          <a:lstStyle/>
          <a:p>
            <a:pPr indent="0" marL="0">
              <a:buNone/>
            </a:pPr>
            <a:r>
              <a:rPr lang="en-US" sz="2800" b="1" dirty="0">
                <a:solidFill>
                  <a:srgbClr val="1B1F23"/>
                </a:solidFill>
                <a:latin typeface="Calibri" pitchFamily="34" charset="0"/>
                <a:ea typeface="Calibri" pitchFamily="34" charset="-122"/>
                <a:cs typeface="Calibri" pitchFamily="34" charset="-120"/>
              </a:rPr>
              <a:t>Recommended “default stack”</a:t>
            </a:r>
            <a:endParaRPr lang="en-US" sz="2800" dirty="0"/>
          </a:p>
        </p:txBody>
      </p:sp>
      <p:sp>
        <p:nvSpPr>
          <p:cNvPr id="6" name="Text 4"/>
          <p:cNvSpPr/>
          <p:nvPr/>
        </p:nvSpPr>
        <p:spPr>
          <a:xfrm>
            <a:off x="594360" y="1170432"/>
            <a:ext cx="11002975" cy="411480"/>
          </a:xfrm>
          <a:prstGeom prst="rect">
            <a:avLst/>
          </a:prstGeom>
          <a:noFill/>
          <a:ln/>
        </p:spPr>
        <p:txBody>
          <a:bodyPr wrap="square" rtlCol="0" anchor="ctr"/>
          <a:lstStyle/>
          <a:p>
            <a:pPr indent="0" marL="0">
              <a:buNone/>
            </a:pPr>
            <a:r>
              <a:rPr lang="en-US" sz="1400" dirty="0">
                <a:solidFill>
                  <a:srgbClr val="6B7280"/>
                </a:solidFill>
                <a:latin typeface="Calibri" pitchFamily="34" charset="0"/>
                <a:ea typeface="Calibri" pitchFamily="34" charset="-122"/>
                <a:cs typeface="Calibri" pitchFamily="34" charset="-120"/>
              </a:rPr>
              <a:t>Simple, free, and realistic for Kaduna schools.</a:t>
            </a:r>
            <a:endParaRPr lang="en-US" sz="1400" dirty="0"/>
          </a:p>
        </p:txBody>
      </p:sp>
      <p:sp>
        <p:nvSpPr>
          <p:cNvPr id="7" name="Shape 5"/>
          <p:cNvSpPr/>
          <p:nvPr/>
        </p:nvSpPr>
        <p:spPr>
          <a:xfrm>
            <a:off x="594360" y="1874520"/>
            <a:ext cx="11002975" cy="1874520"/>
          </a:xfrm>
          <a:prstGeom prst="roundRect">
            <a:avLst/>
          </a:prstGeom>
          <a:solidFill>
            <a:srgbClr val="E9F5F3"/>
          </a:solidFill>
          <a:ln w="12700">
            <a:solidFill>
              <a:srgbClr val="D6DAE3"/>
            </a:solidFill>
            <a:prstDash val="solid"/>
          </a:ln>
          <a:effectLst>
            <a:outerShdw sx="100000" sy="100000" kx="0" ky="0" algn="bl" rotWithShape="0" blurRad="50800" dist="25400" dir="2700000">
              <a:srgbClr val="000000">
                <a:alpha val="12000"/>
              </a:srgbClr>
            </a:outerShdw>
          </a:effectLst>
        </p:spPr>
      </p:sp>
      <p:sp>
        <p:nvSpPr>
          <p:cNvPr id="8" name="Text 6"/>
          <p:cNvSpPr/>
          <p:nvPr/>
        </p:nvSpPr>
        <p:spPr>
          <a:xfrm>
            <a:off x="868680" y="2103120"/>
            <a:ext cx="2103120" cy="274320"/>
          </a:xfrm>
          <a:prstGeom prst="rect">
            <a:avLst/>
          </a:prstGeom>
          <a:noFill/>
          <a:ln/>
        </p:spPr>
        <p:txBody>
          <a:bodyPr wrap="square" rtlCol="0" anchor="ctr"/>
          <a:lstStyle/>
          <a:p>
            <a:pPr indent="0" marL="0">
              <a:buNone/>
            </a:pPr>
            <a:r>
              <a:rPr lang="en-US" sz="1600" b="1" dirty="0">
                <a:solidFill>
                  <a:srgbClr val="0B1F3A"/>
                </a:solidFill>
                <a:latin typeface="Calibri" pitchFamily="34" charset="0"/>
                <a:ea typeface="Calibri" pitchFamily="34" charset="-122"/>
                <a:cs typeface="Calibri" pitchFamily="34" charset="-120"/>
              </a:rPr>
              <a:t>Publishing</a:t>
            </a:r>
            <a:endParaRPr lang="en-US" sz="1600" dirty="0"/>
          </a:p>
        </p:txBody>
      </p:sp>
      <p:sp>
        <p:nvSpPr>
          <p:cNvPr id="9" name="Text 7"/>
          <p:cNvSpPr/>
          <p:nvPr/>
        </p:nvSpPr>
        <p:spPr>
          <a:xfrm>
            <a:off x="868680" y="2441448"/>
            <a:ext cx="10454335" cy="457200"/>
          </a:xfrm>
          <a:prstGeom prst="rect">
            <a:avLst/>
          </a:prstGeom>
          <a:noFill/>
          <a:ln/>
        </p:spPr>
        <p:txBody>
          <a:bodyPr wrap="square" rtlCol="0" anchor="ctr"/>
          <a:lstStyle/>
          <a:p>
            <a:pPr indent="0" marL="0">
              <a:buNone/>
            </a:pPr>
            <a:r>
              <a:rPr lang="en-US" sz="2200" b="1" dirty="0">
                <a:solidFill>
                  <a:srgbClr val="0B1F3A"/>
                </a:solidFill>
                <a:latin typeface="Calibri" pitchFamily="34" charset="0"/>
                <a:ea typeface="Calibri" pitchFamily="34" charset="-122"/>
                <a:cs typeface="Calibri" pitchFamily="34" charset="-120"/>
              </a:rPr>
              <a:t>Google Sites (portfolio pages)</a:t>
            </a:r>
            <a:endParaRPr lang="en-US" sz="2200" dirty="0"/>
          </a:p>
        </p:txBody>
      </p:sp>
      <p:sp>
        <p:nvSpPr>
          <p:cNvPr id="10" name="Text 8"/>
          <p:cNvSpPr/>
          <p:nvPr/>
        </p:nvSpPr>
        <p:spPr>
          <a:xfrm>
            <a:off x="868680" y="2971800"/>
            <a:ext cx="10454335" cy="320040"/>
          </a:xfrm>
          <a:prstGeom prst="rect">
            <a:avLst/>
          </a:prstGeom>
          <a:noFill/>
          <a:ln/>
        </p:spPr>
        <p:txBody>
          <a:bodyPr wrap="square" rtlCol="0" anchor="ctr"/>
          <a:lstStyle/>
          <a:p>
            <a:pPr indent="0" marL="0">
              <a:buNone/>
            </a:pPr>
            <a:r>
              <a:rPr lang="en-US" sz="1400" dirty="0">
                <a:solidFill>
                  <a:srgbClr val="1B1F23"/>
                </a:solidFill>
                <a:latin typeface="Calibri" pitchFamily="34" charset="0"/>
                <a:ea typeface="Calibri" pitchFamily="34" charset="-122"/>
                <a:cs typeface="Calibri" pitchFamily="34" charset="-120"/>
              </a:rPr>
              <a:t>Evidence storage: Google Drive (folders + view-only links)</a:t>
            </a:r>
            <a:endParaRPr lang="en-US" sz="1400" dirty="0"/>
          </a:p>
        </p:txBody>
      </p:sp>
      <p:sp>
        <p:nvSpPr>
          <p:cNvPr id="11" name="Text 9"/>
          <p:cNvSpPr/>
          <p:nvPr/>
        </p:nvSpPr>
        <p:spPr>
          <a:xfrm>
            <a:off x="868680" y="3291840"/>
            <a:ext cx="10454335" cy="411480"/>
          </a:xfrm>
          <a:prstGeom prst="rect">
            <a:avLst/>
          </a:prstGeom>
          <a:noFill/>
          <a:ln/>
        </p:spPr>
        <p:txBody>
          <a:bodyPr wrap="square" rtlCol="0" anchor="ctr"/>
          <a:lstStyle/>
          <a:p>
            <a:pPr indent="0" marL="0">
              <a:buNone/>
            </a:pPr>
            <a:r>
              <a:rPr lang="en-US" sz="1300" dirty="0">
                <a:solidFill>
                  <a:srgbClr val="1B1F23"/>
                </a:solidFill>
                <a:latin typeface="Calibri" pitchFamily="34" charset="0"/>
                <a:ea typeface="Calibri" pitchFamily="34" charset="-122"/>
                <a:cs typeface="Calibri" pitchFamily="34" charset="-120"/>
              </a:rPr>
              <a:t>Capture: phone camera/scanner • Docs/Slides • Forms/Quizzes • short clips (optional)</a:t>
            </a:r>
            <a:endParaRPr lang="en-US" sz="1300" dirty="0"/>
          </a:p>
        </p:txBody>
      </p:sp>
      <p:sp>
        <p:nvSpPr>
          <p:cNvPr id="12" name="Shape 10"/>
          <p:cNvSpPr/>
          <p:nvPr/>
        </p:nvSpPr>
        <p:spPr>
          <a:xfrm>
            <a:off x="594360" y="4023360"/>
            <a:ext cx="11002975" cy="2514600"/>
          </a:xfrm>
          <a:prstGeom prst="roundRect">
            <a:avLst/>
          </a:prstGeom>
          <a:solidFill>
            <a:srgbClr val="FFFFFF"/>
          </a:solidFill>
          <a:ln w="12700">
            <a:solidFill>
              <a:srgbClr val="D6DAE3"/>
            </a:solidFill>
            <a:prstDash val="solid"/>
          </a:ln>
          <a:effectLst>
            <a:outerShdw sx="100000" sy="100000" kx="0" ky="0" algn="bl" rotWithShape="0" blurRad="50800" dist="25400" dir="2700000">
              <a:srgbClr val="000000">
                <a:alpha val="12000"/>
              </a:srgbClr>
            </a:outerShdw>
          </a:effectLst>
        </p:spPr>
      </p:sp>
      <p:sp>
        <p:nvSpPr>
          <p:cNvPr id="13" name="Text 11"/>
          <p:cNvSpPr/>
          <p:nvPr/>
        </p:nvSpPr>
        <p:spPr>
          <a:xfrm>
            <a:off x="868680" y="4206240"/>
            <a:ext cx="10454335" cy="320040"/>
          </a:xfrm>
          <a:prstGeom prst="rect">
            <a:avLst/>
          </a:prstGeom>
          <a:noFill/>
          <a:ln/>
        </p:spPr>
        <p:txBody>
          <a:bodyPr wrap="square" rtlCol="0" anchor="ctr"/>
          <a:lstStyle/>
          <a:p>
            <a:pPr indent="0" marL="0">
              <a:buNone/>
            </a:pPr>
            <a:r>
              <a:rPr lang="en-US" sz="1800" b="1" dirty="0">
                <a:solidFill>
                  <a:srgbClr val="0B1F3A"/>
                </a:solidFill>
                <a:latin typeface="Calibri" pitchFamily="34" charset="0"/>
                <a:ea typeface="Calibri" pitchFamily="34" charset="-122"/>
                <a:cs typeface="Calibri" pitchFamily="34" charset="-120"/>
              </a:rPr>
              <a:t>Kaduna‑smart settings (so it works on phones + low data)</a:t>
            </a:r>
            <a:endParaRPr lang="en-US" sz="1800" dirty="0"/>
          </a:p>
        </p:txBody>
      </p:sp>
      <p:sp>
        <p:nvSpPr>
          <p:cNvPr id="14" name="Text 12"/>
          <p:cNvSpPr/>
          <p:nvPr/>
        </p:nvSpPr>
        <p:spPr>
          <a:xfrm>
            <a:off x="914400" y="4663440"/>
            <a:ext cx="10362895" cy="1783080"/>
          </a:xfrm>
          <a:prstGeom prst="rect">
            <a:avLst/>
          </a:prstGeom>
          <a:noFill/>
          <a:ln/>
        </p:spPr>
        <p:txBody>
          <a:bodyPr wrap="square" rtlCol="0" anchor="t"/>
          <a:lstStyle/>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Keep pages short; link to evidence files instead of pasting everything</a:t>
            </a:r>
            <a:endParaRPr lang="en-US" sz="1400" dirty="0"/>
          </a:p>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Compress photos; keep videos very short (or avoid)</a:t>
            </a:r>
            <a:endParaRPr lang="en-US" sz="1400" dirty="0"/>
          </a:p>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Use “Anyone with the link can view” only when appropriate; otherwise restrict</a:t>
            </a:r>
            <a:endParaRPr lang="en-US" sz="1400" dirty="0"/>
          </a:p>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Maintain a PDF backup of key pages for interviews and offline review</a:t>
            </a:r>
            <a:endParaRPr lang="en-US" sz="1400" dirty="0"/>
          </a:p>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Use a consistent file naming rule: YYYY‑MM_Class_Topic_Artefact</a:t>
            </a:r>
            <a:endParaRPr lang="en-US" sz="1400" dirty="0"/>
          </a:p>
        </p:txBody>
      </p:sp>
      <p:sp>
        <p:nvSpPr>
          <p:cNvPr id="15" name="Shape 13"/>
          <p:cNvSpPr/>
          <p:nvPr/>
        </p:nvSpPr>
        <p:spPr>
          <a:xfrm>
            <a:off x="0" y="6565392"/>
            <a:ext cx="12191695" cy="292608"/>
          </a:xfrm>
          <a:prstGeom prst="rect">
            <a:avLst/>
          </a:prstGeom>
          <a:solidFill>
            <a:srgbClr val="F5F7FA"/>
          </a:solidFill>
          <a:ln w="12700">
            <a:solidFill>
              <a:srgbClr val="F5F7FA"/>
            </a:solidFill>
            <a:prstDash val="solid"/>
          </a:ln>
        </p:spPr>
      </p:sp>
      <p:sp>
        <p:nvSpPr>
          <p:cNvPr id="16" name="Text 14"/>
          <p:cNvSpPr/>
          <p:nvPr/>
        </p:nvSpPr>
        <p:spPr>
          <a:xfrm>
            <a:off x="594360" y="6620256"/>
            <a:ext cx="11002975" cy="201168"/>
          </a:xfrm>
          <a:prstGeom prst="rect">
            <a:avLst/>
          </a:prstGeom>
          <a:noFill/>
          <a:ln/>
        </p:spPr>
        <p:txBody>
          <a:bodyPr wrap="square" rtlCol="0" anchor="ctr"/>
          <a:lstStyle/>
          <a:p>
            <a:pPr indent="0" marL="0">
              <a:buNone/>
            </a:pPr>
            <a:r>
              <a:rPr lang="en-US" sz="1000" dirty="0">
                <a:solidFill>
                  <a:srgbClr val="6B7280"/>
                </a:solidFill>
                <a:latin typeface="Calibri" pitchFamily="34" charset="0"/>
                <a:ea typeface="Calibri" pitchFamily="34" charset="-122"/>
                <a:cs typeface="Calibri" pitchFamily="34" charset="-120"/>
              </a:rPr>
              <a:t>Developing a Digital Teaching Portfolio (Zaria–Kaduna, Kaduna State)</a:t>
            </a:r>
            <a:endParaRPr lang="en-US" sz="1000" dirty="0"/>
          </a:p>
        </p:txBody>
      </p:sp>
      <p:sp>
        <p:nvSpPr>
          <p:cNvPr id="17" name="Text 15"/>
          <p:cNvSpPr/>
          <p:nvPr/>
        </p:nvSpPr>
        <p:spPr>
          <a:xfrm>
            <a:off x="10682935" y="6620256"/>
            <a:ext cx="914400" cy="201168"/>
          </a:xfrm>
          <a:prstGeom prst="rect">
            <a:avLst/>
          </a:prstGeom>
          <a:noFill/>
          <a:ln/>
        </p:spPr>
        <p:txBody>
          <a:bodyPr wrap="square" rtlCol="0" anchor="ctr"/>
          <a:lstStyle/>
          <a:p>
            <a:pPr algn="r" indent="0" marL="0">
              <a:buNone/>
            </a:pPr>
            <a:r>
              <a:rPr lang="en-US" sz="1000" dirty="0">
                <a:solidFill>
                  <a:srgbClr val="6B7280"/>
                </a:solidFill>
                <a:latin typeface="Calibri" pitchFamily="34" charset="0"/>
                <a:ea typeface="Calibri" pitchFamily="34" charset="-122"/>
                <a:cs typeface="Calibri" pitchFamily="34" charset="-120"/>
              </a:rPr>
              <a:t>10/20</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0B1F3A"/>
          </a:solidFill>
          <a:ln w="12700">
            <a:solidFill>
              <a:srgbClr val="0B1F3A"/>
            </a:solidFill>
            <a:prstDash val="solid"/>
          </a:ln>
        </p:spPr>
      </p:sp>
      <p:sp>
        <p:nvSpPr>
          <p:cNvPr id="3" name="Text 1"/>
          <p:cNvSpPr/>
          <p:nvPr/>
        </p:nvSpPr>
        <p:spPr>
          <a:xfrm>
            <a:off x="594360" y="109728"/>
            <a:ext cx="6979615" cy="320040"/>
          </a:xfrm>
          <a:prstGeom prst="rect">
            <a:avLst/>
          </a:prstGeom>
          <a:noFill/>
          <a:ln/>
        </p:spPr>
        <p:txBody>
          <a:bodyPr wrap="square" rtlCol="0" anchor="ctr"/>
          <a:lstStyle/>
          <a:p>
            <a:pPr indent="0" marL="0">
              <a:buNone/>
            </a:pPr>
            <a:r>
              <a:rPr lang="en-US" sz="1800" b="1" dirty="0">
                <a:solidFill>
                  <a:srgbClr val="FFFFFF"/>
                </a:solidFill>
                <a:latin typeface="Calibri" pitchFamily="34" charset="0"/>
                <a:ea typeface="Calibri" pitchFamily="34" charset="-122"/>
                <a:cs typeface="Calibri" pitchFamily="34" charset="-120"/>
              </a:rPr>
              <a:t>Developing a Digital Teaching Portfolio</a:t>
            </a:r>
            <a:endParaRPr lang="en-US" sz="1800" dirty="0"/>
          </a:p>
        </p:txBody>
      </p:sp>
      <p:sp>
        <p:nvSpPr>
          <p:cNvPr id="4" name="Text 2"/>
          <p:cNvSpPr/>
          <p:nvPr/>
        </p:nvSpPr>
        <p:spPr>
          <a:xfrm>
            <a:off x="7756855" y="128016"/>
            <a:ext cx="3840480" cy="320040"/>
          </a:xfrm>
          <a:prstGeom prst="rect">
            <a:avLst/>
          </a:prstGeom>
          <a:noFill/>
          <a:ln/>
        </p:spPr>
        <p:txBody>
          <a:bodyPr wrap="square" rtlCol="0" anchor="ctr"/>
          <a:lstStyle/>
          <a:p>
            <a:pPr algn="r" indent="0" marL="0">
              <a:buNone/>
            </a:pPr>
            <a:r>
              <a:rPr lang="en-US" sz="1200" dirty="0">
                <a:solidFill>
                  <a:srgbClr val="E9F5F3"/>
                </a:solidFill>
                <a:latin typeface="Calibri" pitchFamily="34" charset="0"/>
                <a:ea typeface="Calibri" pitchFamily="34" charset="-122"/>
                <a:cs typeface="Calibri" pitchFamily="34" charset="-120"/>
              </a:rPr>
              <a:t>Live build demo</a:t>
            </a:r>
            <a:endParaRPr lang="en-US" sz="1200" dirty="0"/>
          </a:p>
        </p:txBody>
      </p:sp>
      <p:sp>
        <p:nvSpPr>
          <p:cNvPr id="5" name="Text 3"/>
          <p:cNvSpPr/>
          <p:nvPr/>
        </p:nvSpPr>
        <p:spPr>
          <a:xfrm>
            <a:off x="594360" y="713232"/>
            <a:ext cx="11002975" cy="438912"/>
          </a:xfrm>
          <a:prstGeom prst="rect">
            <a:avLst/>
          </a:prstGeom>
          <a:noFill/>
          <a:ln/>
        </p:spPr>
        <p:txBody>
          <a:bodyPr wrap="square" rtlCol="0" anchor="ctr"/>
          <a:lstStyle/>
          <a:p>
            <a:pPr indent="0" marL="0">
              <a:buNone/>
            </a:pPr>
            <a:r>
              <a:rPr lang="en-US" sz="2800" b="1" dirty="0">
                <a:solidFill>
                  <a:srgbClr val="1B1F23"/>
                </a:solidFill>
                <a:latin typeface="Calibri" pitchFamily="34" charset="0"/>
                <a:ea typeface="Calibri" pitchFamily="34" charset="-122"/>
                <a:cs typeface="Calibri" pitchFamily="34" charset="-120"/>
              </a:rPr>
              <a:t>Home page blueprint</a:t>
            </a:r>
            <a:endParaRPr lang="en-US" sz="2800" dirty="0"/>
          </a:p>
        </p:txBody>
      </p:sp>
      <p:sp>
        <p:nvSpPr>
          <p:cNvPr id="6" name="Text 4"/>
          <p:cNvSpPr/>
          <p:nvPr/>
        </p:nvSpPr>
        <p:spPr>
          <a:xfrm>
            <a:off x="594360" y="1170432"/>
            <a:ext cx="11002975" cy="411480"/>
          </a:xfrm>
          <a:prstGeom prst="rect">
            <a:avLst/>
          </a:prstGeom>
          <a:noFill/>
          <a:ln/>
        </p:spPr>
        <p:txBody>
          <a:bodyPr wrap="square" rtlCol="0" anchor="ctr"/>
          <a:lstStyle/>
          <a:p>
            <a:pPr indent="0" marL="0">
              <a:buNone/>
            </a:pPr>
            <a:r>
              <a:rPr lang="en-US" sz="1400" dirty="0">
                <a:solidFill>
                  <a:srgbClr val="6B7280"/>
                </a:solidFill>
                <a:latin typeface="Calibri" pitchFamily="34" charset="0"/>
                <a:ea typeface="Calibri" pitchFamily="34" charset="-122"/>
                <a:cs typeface="Calibri" pitchFamily="34" charset="-120"/>
              </a:rPr>
              <a:t>Goal: a reviewer understands who you are and your best evidence in 30 seconds.</a:t>
            </a:r>
            <a:endParaRPr lang="en-US" sz="1400" dirty="0"/>
          </a:p>
        </p:txBody>
      </p:sp>
      <p:sp>
        <p:nvSpPr>
          <p:cNvPr id="7" name="Shape 5"/>
          <p:cNvSpPr/>
          <p:nvPr/>
        </p:nvSpPr>
        <p:spPr>
          <a:xfrm>
            <a:off x="594360" y="1874520"/>
            <a:ext cx="6492240" cy="4480560"/>
          </a:xfrm>
          <a:prstGeom prst="roundRect">
            <a:avLst/>
          </a:prstGeom>
          <a:solidFill>
            <a:srgbClr val="FFFFFF"/>
          </a:solidFill>
          <a:ln w="12700">
            <a:solidFill>
              <a:srgbClr val="D6DAE3"/>
            </a:solidFill>
            <a:prstDash val="solid"/>
          </a:ln>
          <a:effectLst>
            <a:outerShdw sx="100000" sy="100000" kx="0" ky="0" algn="bl" rotWithShape="0" blurRad="50800" dist="25400" dir="2700000">
              <a:srgbClr val="000000">
                <a:alpha val="12000"/>
              </a:srgbClr>
            </a:outerShdw>
          </a:effectLst>
        </p:spPr>
      </p:sp>
      <p:sp>
        <p:nvSpPr>
          <p:cNvPr id="8" name="Text 6"/>
          <p:cNvSpPr/>
          <p:nvPr/>
        </p:nvSpPr>
        <p:spPr>
          <a:xfrm>
            <a:off x="822960" y="2057400"/>
            <a:ext cx="6035040" cy="274320"/>
          </a:xfrm>
          <a:prstGeom prst="rect">
            <a:avLst/>
          </a:prstGeom>
          <a:noFill/>
          <a:ln/>
        </p:spPr>
        <p:txBody>
          <a:bodyPr wrap="square" rtlCol="0" anchor="ctr"/>
          <a:lstStyle/>
          <a:p>
            <a:pPr indent="0" marL="0">
              <a:buNone/>
            </a:pPr>
            <a:r>
              <a:rPr lang="en-US" sz="1400" b="1" dirty="0">
                <a:solidFill>
                  <a:srgbClr val="6B7280"/>
                </a:solidFill>
                <a:latin typeface="Calibri" pitchFamily="34" charset="0"/>
                <a:ea typeface="Calibri" pitchFamily="34" charset="-122"/>
                <a:cs typeface="Calibri" pitchFamily="34" charset="-120"/>
              </a:rPr>
              <a:t>HOME (wireframe)</a:t>
            </a:r>
            <a:endParaRPr lang="en-US" sz="1400" dirty="0"/>
          </a:p>
        </p:txBody>
      </p:sp>
      <p:sp>
        <p:nvSpPr>
          <p:cNvPr id="9" name="Shape 7"/>
          <p:cNvSpPr/>
          <p:nvPr/>
        </p:nvSpPr>
        <p:spPr>
          <a:xfrm>
            <a:off x="822960" y="2423160"/>
            <a:ext cx="6035040" cy="502920"/>
          </a:xfrm>
          <a:prstGeom prst="rect">
            <a:avLst/>
          </a:prstGeom>
          <a:solidFill>
            <a:srgbClr val="0B1F3A"/>
          </a:solidFill>
          <a:ln w="12700">
            <a:solidFill>
              <a:srgbClr val="0B1F3A"/>
            </a:solidFill>
            <a:prstDash val="solid"/>
          </a:ln>
        </p:spPr>
      </p:sp>
      <p:sp>
        <p:nvSpPr>
          <p:cNvPr id="10" name="Text 8"/>
          <p:cNvSpPr/>
          <p:nvPr/>
        </p:nvSpPr>
        <p:spPr>
          <a:xfrm>
            <a:off x="914400" y="2532888"/>
            <a:ext cx="5852160" cy="228600"/>
          </a:xfrm>
          <a:prstGeom prst="rect">
            <a:avLst/>
          </a:prstGeom>
          <a:noFill/>
          <a:ln/>
        </p:spPr>
        <p:txBody>
          <a:bodyPr wrap="square" rtlCol="0" anchor="ctr"/>
          <a:lstStyle/>
          <a:p>
            <a:pPr indent="0" marL="0">
              <a:buNone/>
            </a:pPr>
            <a:r>
              <a:rPr lang="en-US" sz="1200" dirty="0">
                <a:solidFill>
                  <a:srgbClr val="FFFFFF"/>
                </a:solidFill>
                <a:latin typeface="Calibri" pitchFamily="34" charset="0"/>
                <a:ea typeface="Calibri" pitchFamily="34" charset="-122"/>
                <a:cs typeface="Calibri" pitchFamily="34" charset="-120"/>
              </a:rPr>
              <a:t>Name • School • Level(s) • Subjects</a:t>
            </a:r>
            <a:endParaRPr lang="en-US" sz="1200" dirty="0"/>
          </a:p>
        </p:txBody>
      </p:sp>
      <p:sp>
        <p:nvSpPr>
          <p:cNvPr id="11" name="Shape 9"/>
          <p:cNvSpPr/>
          <p:nvPr/>
        </p:nvSpPr>
        <p:spPr>
          <a:xfrm>
            <a:off x="822960" y="3017520"/>
            <a:ext cx="6035040" cy="1051560"/>
          </a:xfrm>
          <a:prstGeom prst="rect">
            <a:avLst/>
          </a:prstGeom>
          <a:solidFill>
            <a:srgbClr val="E9F5F3"/>
          </a:solidFill>
          <a:ln w="12700">
            <a:solidFill>
              <a:srgbClr val="E9F5F3"/>
            </a:solidFill>
            <a:prstDash val="solid"/>
          </a:ln>
        </p:spPr>
      </p:sp>
      <p:sp>
        <p:nvSpPr>
          <p:cNvPr id="12" name="Text 10"/>
          <p:cNvSpPr/>
          <p:nvPr/>
        </p:nvSpPr>
        <p:spPr>
          <a:xfrm>
            <a:off x="914400" y="3108960"/>
            <a:ext cx="5852160" cy="868680"/>
          </a:xfrm>
          <a:prstGeom prst="rect">
            <a:avLst/>
          </a:prstGeom>
          <a:noFill/>
          <a:ln/>
        </p:spPr>
        <p:txBody>
          <a:bodyPr wrap="square" rtlCol="0" anchor="t"/>
          <a:lstStyle/>
          <a:p>
            <a:pPr indent="0" marL="0">
              <a:buNone/>
            </a:pPr>
            <a:r>
              <a:rPr lang="en-US" sz="1200" dirty="0">
                <a:solidFill>
                  <a:srgbClr val="1B1F23"/>
                </a:solidFill>
                <a:latin typeface="Calibri" pitchFamily="34" charset="0"/>
                <a:ea typeface="Calibri" pitchFamily="34" charset="-122"/>
                <a:cs typeface="Calibri" pitchFamily="34" charset="-120"/>
              </a:rPr>
              <a:t>Professional snapshot (5 lines)</a:t>
            </a:r>
            <a:endParaRPr lang="en-US" sz="1200" dirty="0"/>
          </a:p>
          <a:p>
            <a:pPr indent="0" marL="0">
              <a:buNone/>
            </a:pPr>
            <a:r>
              <a:rPr lang="en-US" sz="1200" dirty="0">
                <a:solidFill>
                  <a:srgbClr val="1B1F23"/>
                </a:solidFill>
                <a:latin typeface="Calibri" pitchFamily="34" charset="0"/>
                <a:ea typeface="Calibri" pitchFamily="34" charset="-122"/>
                <a:cs typeface="Calibri" pitchFamily="34" charset="-120"/>
              </a:rPr>
              <a:t>• Teaching strengths</a:t>
            </a:r>
            <a:endParaRPr lang="en-US" sz="1200" dirty="0"/>
          </a:p>
          <a:p>
            <a:pPr indent="0" marL="0">
              <a:buNone/>
            </a:pPr>
            <a:r>
              <a:rPr lang="en-US" sz="1200" dirty="0">
                <a:solidFill>
                  <a:srgbClr val="1B1F23"/>
                </a:solidFill>
                <a:latin typeface="Calibri" pitchFamily="34" charset="0"/>
                <a:ea typeface="Calibri" pitchFamily="34" charset="-122"/>
                <a:cs typeface="Calibri" pitchFamily="34" charset="-120"/>
              </a:rPr>
              <a:t>• Classroom focus</a:t>
            </a:r>
            <a:endParaRPr lang="en-US" sz="1200" dirty="0"/>
          </a:p>
          <a:p>
            <a:pPr indent="0" marL="0">
              <a:buNone/>
            </a:pPr>
            <a:r>
              <a:rPr lang="en-US" sz="1200" dirty="0">
                <a:solidFill>
                  <a:srgbClr val="1B1F23"/>
                </a:solidFill>
                <a:latin typeface="Calibri" pitchFamily="34" charset="0"/>
                <a:ea typeface="Calibri" pitchFamily="34" charset="-122"/>
                <a:cs typeface="Calibri" pitchFamily="34" charset="-120"/>
              </a:rPr>
              <a:t>• CPD focus</a:t>
            </a:r>
            <a:endParaRPr lang="en-US" sz="1200" dirty="0"/>
          </a:p>
        </p:txBody>
      </p:sp>
      <p:sp>
        <p:nvSpPr>
          <p:cNvPr id="13" name="Shape 11"/>
          <p:cNvSpPr/>
          <p:nvPr/>
        </p:nvSpPr>
        <p:spPr>
          <a:xfrm>
            <a:off x="822960" y="4114800"/>
            <a:ext cx="6035040" cy="502920"/>
          </a:xfrm>
          <a:prstGeom prst="rect">
            <a:avLst/>
          </a:prstGeom>
          <a:solidFill>
            <a:srgbClr val="F5F7FA"/>
          </a:solidFill>
          <a:ln w="12700">
            <a:solidFill>
              <a:srgbClr val="F5F7FA"/>
            </a:solidFill>
            <a:prstDash val="solid"/>
          </a:ln>
        </p:spPr>
      </p:sp>
      <p:sp>
        <p:nvSpPr>
          <p:cNvPr id="14" name="Text 12"/>
          <p:cNvSpPr/>
          <p:nvPr/>
        </p:nvSpPr>
        <p:spPr>
          <a:xfrm>
            <a:off x="914400" y="4233672"/>
            <a:ext cx="5852160" cy="256032"/>
          </a:xfrm>
          <a:prstGeom prst="rect">
            <a:avLst/>
          </a:prstGeom>
          <a:noFill/>
          <a:ln/>
        </p:spPr>
        <p:txBody>
          <a:bodyPr wrap="square" rtlCol="0" anchor="ctr"/>
          <a:lstStyle/>
          <a:p>
            <a:pPr indent="0" marL="0">
              <a:buNone/>
            </a:pPr>
            <a:r>
              <a:rPr lang="en-US" sz="1200" dirty="0">
                <a:solidFill>
                  <a:srgbClr val="1B1F23"/>
                </a:solidFill>
                <a:latin typeface="Calibri" pitchFamily="34" charset="0"/>
                <a:ea typeface="Calibri" pitchFamily="34" charset="-122"/>
                <a:cs typeface="Calibri" pitchFamily="34" charset="-120"/>
              </a:rPr>
              <a:t>Buttons: Practice • Impact • CPD • Leadership • Digital Tools</a:t>
            </a:r>
            <a:endParaRPr lang="en-US" sz="1200" dirty="0"/>
          </a:p>
        </p:txBody>
      </p:sp>
      <p:sp>
        <p:nvSpPr>
          <p:cNvPr id="15" name="Text 13"/>
          <p:cNvSpPr/>
          <p:nvPr/>
        </p:nvSpPr>
        <p:spPr>
          <a:xfrm>
            <a:off x="822960" y="4782312"/>
            <a:ext cx="6035040" cy="228600"/>
          </a:xfrm>
          <a:prstGeom prst="rect">
            <a:avLst/>
          </a:prstGeom>
          <a:noFill/>
          <a:ln/>
        </p:spPr>
        <p:txBody>
          <a:bodyPr wrap="square" rtlCol="0" anchor="ctr"/>
          <a:lstStyle/>
          <a:p>
            <a:pPr indent="0" marL="0">
              <a:buNone/>
            </a:pPr>
            <a:r>
              <a:rPr lang="en-US" sz="1300" b="1" dirty="0">
                <a:solidFill>
                  <a:srgbClr val="0B1F3A"/>
                </a:solidFill>
                <a:latin typeface="Calibri" pitchFamily="34" charset="0"/>
                <a:ea typeface="Calibri" pitchFamily="34" charset="-122"/>
                <a:cs typeface="Calibri" pitchFamily="34" charset="-120"/>
              </a:rPr>
              <a:t>Featured evidence (Top 2)</a:t>
            </a:r>
            <a:endParaRPr lang="en-US" sz="1300" dirty="0"/>
          </a:p>
        </p:txBody>
      </p:sp>
      <p:sp>
        <p:nvSpPr>
          <p:cNvPr id="16" name="Shape 14"/>
          <p:cNvSpPr/>
          <p:nvPr/>
        </p:nvSpPr>
        <p:spPr>
          <a:xfrm>
            <a:off x="822960" y="5029200"/>
            <a:ext cx="2971800" cy="1143000"/>
          </a:xfrm>
          <a:prstGeom prst="rect">
            <a:avLst/>
          </a:prstGeom>
          <a:solidFill>
            <a:srgbClr val="FFFFFF"/>
          </a:solidFill>
          <a:ln w="12700">
            <a:solidFill>
              <a:srgbClr val="D6DAE3"/>
            </a:solidFill>
            <a:prstDash val="solid"/>
          </a:ln>
        </p:spPr>
      </p:sp>
      <p:sp>
        <p:nvSpPr>
          <p:cNvPr id="17" name="Shape 15"/>
          <p:cNvSpPr/>
          <p:nvPr/>
        </p:nvSpPr>
        <p:spPr>
          <a:xfrm>
            <a:off x="3886200" y="5029200"/>
            <a:ext cx="2971800" cy="1143000"/>
          </a:xfrm>
          <a:prstGeom prst="rect">
            <a:avLst/>
          </a:prstGeom>
          <a:solidFill>
            <a:srgbClr val="FFFFFF"/>
          </a:solidFill>
          <a:ln w="12700">
            <a:solidFill>
              <a:srgbClr val="D6DAE3"/>
            </a:solidFill>
            <a:prstDash val="solid"/>
          </a:ln>
        </p:spPr>
      </p:sp>
      <p:sp>
        <p:nvSpPr>
          <p:cNvPr id="18" name="Text 16"/>
          <p:cNvSpPr/>
          <p:nvPr/>
        </p:nvSpPr>
        <p:spPr>
          <a:xfrm>
            <a:off x="914400" y="5166360"/>
            <a:ext cx="2788920" cy="274320"/>
          </a:xfrm>
          <a:prstGeom prst="rect">
            <a:avLst/>
          </a:prstGeom>
          <a:noFill/>
          <a:ln/>
        </p:spPr>
        <p:txBody>
          <a:bodyPr wrap="square" rtlCol="0" anchor="ctr"/>
          <a:lstStyle/>
          <a:p>
            <a:pPr indent="0" marL="0">
              <a:buNone/>
            </a:pPr>
            <a:r>
              <a:rPr lang="en-US" sz="1200" dirty="0">
                <a:solidFill>
                  <a:srgbClr val="6B7280"/>
                </a:solidFill>
                <a:latin typeface="Calibri" pitchFamily="34" charset="0"/>
                <a:ea typeface="Calibri" pitchFamily="34" charset="-122"/>
                <a:cs typeface="Calibri" pitchFamily="34" charset="-120"/>
              </a:rPr>
              <a:t>Evidence 1</a:t>
            </a:r>
            <a:endParaRPr lang="en-US" sz="1200" dirty="0"/>
          </a:p>
        </p:txBody>
      </p:sp>
      <p:sp>
        <p:nvSpPr>
          <p:cNvPr id="19" name="Text 17"/>
          <p:cNvSpPr/>
          <p:nvPr/>
        </p:nvSpPr>
        <p:spPr>
          <a:xfrm>
            <a:off x="3977640" y="5166360"/>
            <a:ext cx="2788920" cy="274320"/>
          </a:xfrm>
          <a:prstGeom prst="rect">
            <a:avLst/>
          </a:prstGeom>
          <a:noFill/>
          <a:ln/>
        </p:spPr>
        <p:txBody>
          <a:bodyPr wrap="square" rtlCol="0" anchor="ctr"/>
          <a:lstStyle/>
          <a:p>
            <a:pPr indent="0" marL="0">
              <a:buNone/>
            </a:pPr>
            <a:r>
              <a:rPr lang="en-US" sz="1200" dirty="0">
                <a:solidFill>
                  <a:srgbClr val="6B7280"/>
                </a:solidFill>
                <a:latin typeface="Calibri" pitchFamily="34" charset="0"/>
                <a:ea typeface="Calibri" pitchFamily="34" charset="-122"/>
                <a:cs typeface="Calibri" pitchFamily="34" charset="-120"/>
              </a:rPr>
              <a:t>Evidence 2</a:t>
            </a:r>
            <a:endParaRPr lang="en-US" sz="1200" dirty="0"/>
          </a:p>
        </p:txBody>
      </p:sp>
      <p:sp>
        <p:nvSpPr>
          <p:cNvPr id="20" name="Shape 18"/>
          <p:cNvSpPr/>
          <p:nvPr/>
        </p:nvSpPr>
        <p:spPr>
          <a:xfrm>
            <a:off x="7498080" y="1874520"/>
            <a:ext cx="4099255" cy="4480560"/>
          </a:xfrm>
          <a:prstGeom prst="roundRect">
            <a:avLst/>
          </a:prstGeom>
          <a:solidFill>
            <a:srgbClr val="E9F5F3"/>
          </a:solidFill>
          <a:ln w="12700">
            <a:solidFill>
              <a:srgbClr val="D6DAE3"/>
            </a:solidFill>
            <a:prstDash val="solid"/>
          </a:ln>
          <a:effectLst>
            <a:outerShdw sx="100000" sy="100000" kx="0" ky="0" algn="bl" rotWithShape="0" blurRad="50800" dist="25400" dir="2700000">
              <a:srgbClr val="000000">
                <a:alpha val="12000"/>
              </a:srgbClr>
            </a:outerShdw>
          </a:effectLst>
        </p:spPr>
      </p:sp>
      <p:sp>
        <p:nvSpPr>
          <p:cNvPr id="21" name="Text 19"/>
          <p:cNvSpPr/>
          <p:nvPr/>
        </p:nvSpPr>
        <p:spPr>
          <a:xfrm>
            <a:off x="7726680" y="2057400"/>
            <a:ext cx="3642055" cy="320040"/>
          </a:xfrm>
          <a:prstGeom prst="rect">
            <a:avLst/>
          </a:prstGeom>
          <a:noFill/>
          <a:ln/>
        </p:spPr>
        <p:txBody>
          <a:bodyPr wrap="square" rtlCol="0" anchor="ctr"/>
          <a:lstStyle/>
          <a:p>
            <a:pPr indent="0" marL="0">
              <a:buNone/>
            </a:pPr>
            <a:r>
              <a:rPr lang="en-US" sz="1800" b="1" dirty="0">
                <a:solidFill>
                  <a:srgbClr val="0B1F3A"/>
                </a:solidFill>
                <a:latin typeface="Calibri" pitchFamily="34" charset="0"/>
                <a:ea typeface="Calibri" pitchFamily="34" charset="-122"/>
                <a:cs typeface="Calibri" pitchFamily="34" charset="-120"/>
              </a:rPr>
              <a:t>Home page checklist</a:t>
            </a:r>
            <a:endParaRPr lang="en-US" sz="1800" dirty="0"/>
          </a:p>
        </p:txBody>
      </p:sp>
      <p:sp>
        <p:nvSpPr>
          <p:cNvPr id="22" name="Text 20"/>
          <p:cNvSpPr/>
          <p:nvPr/>
        </p:nvSpPr>
        <p:spPr>
          <a:xfrm>
            <a:off x="7744968" y="2514600"/>
            <a:ext cx="3596335" cy="2194560"/>
          </a:xfrm>
          <a:prstGeom prst="rect">
            <a:avLst/>
          </a:prstGeom>
          <a:noFill/>
          <a:ln/>
        </p:spPr>
        <p:txBody>
          <a:bodyPr wrap="square" rtlCol="0" anchor="t"/>
          <a:lstStyle/>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Clear role: level(s), subjects, years of experience</a:t>
            </a:r>
            <a:endParaRPr lang="en-US" sz="1400" dirty="0"/>
          </a:p>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Short professional summary (no long biography)</a:t>
            </a:r>
            <a:endParaRPr lang="en-US" sz="1400" dirty="0"/>
          </a:p>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Navigation buttons to key pages</a:t>
            </a:r>
            <a:endParaRPr lang="en-US" sz="1400" dirty="0"/>
          </a:p>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Top 2 evidence items featured</a:t>
            </a:r>
            <a:endParaRPr lang="en-US" sz="1400" dirty="0"/>
          </a:p>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Contact method (optional)</a:t>
            </a:r>
            <a:endParaRPr lang="en-US" sz="1400" dirty="0"/>
          </a:p>
        </p:txBody>
      </p:sp>
      <p:sp>
        <p:nvSpPr>
          <p:cNvPr id="23" name="Text 21"/>
          <p:cNvSpPr/>
          <p:nvPr/>
        </p:nvSpPr>
        <p:spPr>
          <a:xfrm>
            <a:off x="7744968" y="5486400"/>
            <a:ext cx="3596335" cy="548640"/>
          </a:xfrm>
          <a:prstGeom prst="rect">
            <a:avLst/>
          </a:prstGeom>
          <a:noFill/>
          <a:ln/>
        </p:spPr>
        <p:txBody>
          <a:bodyPr wrap="square" rtlCol="0" anchor="ctr"/>
          <a:lstStyle/>
          <a:p>
            <a:pPr indent="0" marL="0">
              <a:buNone/>
            </a:pPr>
            <a:r>
              <a:rPr lang="en-US" sz="1200" i="1" dirty="0">
                <a:solidFill>
                  <a:srgbClr val="6B7280"/>
                </a:solidFill>
                <a:latin typeface="Calibri" pitchFamily="34" charset="0"/>
                <a:ea typeface="Calibri" pitchFamily="34" charset="-122"/>
                <a:cs typeface="Calibri" pitchFamily="34" charset="-120"/>
              </a:rPr>
              <a:t>Pro tip: if the Home page is cluttered, the whole portfolio feels messy.</a:t>
            </a:r>
            <a:endParaRPr lang="en-US" sz="1200" dirty="0"/>
          </a:p>
        </p:txBody>
      </p:sp>
      <p:sp>
        <p:nvSpPr>
          <p:cNvPr id="24" name="Shape 22"/>
          <p:cNvSpPr/>
          <p:nvPr/>
        </p:nvSpPr>
        <p:spPr>
          <a:xfrm>
            <a:off x="0" y="6565392"/>
            <a:ext cx="12191695" cy="292608"/>
          </a:xfrm>
          <a:prstGeom prst="rect">
            <a:avLst/>
          </a:prstGeom>
          <a:solidFill>
            <a:srgbClr val="F5F7FA"/>
          </a:solidFill>
          <a:ln w="12700">
            <a:solidFill>
              <a:srgbClr val="F5F7FA"/>
            </a:solidFill>
            <a:prstDash val="solid"/>
          </a:ln>
        </p:spPr>
      </p:sp>
      <p:sp>
        <p:nvSpPr>
          <p:cNvPr id="25" name="Text 23"/>
          <p:cNvSpPr/>
          <p:nvPr/>
        </p:nvSpPr>
        <p:spPr>
          <a:xfrm>
            <a:off x="594360" y="6620256"/>
            <a:ext cx="11002975" cy="201168"/>
          </a:xfrm>
          <a:prstGeom prst="rect">
            <a:avLst/>
          </a:prstGeom>
          <a:noFill/>
          <a:ln/>
        </p:spPr>
        <p:txBody>
          <a:bodyPr wrap="square" rtlCol="0" anchor="ctr"/>
          <a:lstStyle/>
          <a:p>
            <a:pPr indent="0" marL="0">
              <a:buNone/>
            </a:pPr>
            <a:r>
              <a:rPr lang="en-US" sz="1000" dirty="0">
                <a:solidFill>
                  <a:srgbClr val="6B7280"/>
                </a:solidFill>
                <a:latin typeface="Calibri" pitchFamily="34" charset="0"/>
                <a:ea typeface="Calibri" pitchFamily="34" charset="-122"/>
                <a:cs typeface="Calibri" pitchFamily="34" charset="-120"/>
              </a:rPr>
              <a:t>Developing a Digital Teaching Portfolio (Zaria–Kaduna, Kaduna State)</a:t>
            </a:r>
            <a:endParaRPr lang="en-US" sz="1000" dirty="0"/>
          </a:p>
        </p:txBody>
      </p:sp>
      <p:sp>
        <p:nvSpPr>
          <p:cNvPr id="26" name="Text 24"/>
          <p:cNvSpPr/>
          <p:nvPr/>
        </p:nvSpPr>
        <p:spPr>
          <a:xfrm>
            <a:off x="10682935" y="6620256"/>
            <a:ext cx="914400" cy="201168"/>
          </a:xfrm>
          <a:prstGeom prst="rect">
            <a:avLst/>
          </a:prstGeom>
          <a:noFill/>
          <a:ln/>
        </p:spPr>
        <p:txBody>
          <a:bodyPr wrap="square" rtlCol="0" anchor="ctr"/>
          <a:lstStyle/>
          <a:p>
            <a:pPr algn="r" indent="0" marL="0">
              <a:buNone/>
            </a:pPr>
            <a:r>
              <a:rPr lang="en-US" sz="1000" dirty="0">
                <a:solidFill>
                  <a:srgbClr val="6B7280"/>
                </a:solidFill>
                <a:latin typeface="Calibri" pitchFamily="34" charset="0"/>
                <a:ea typeface="Calibri" pitchFamily="34" charset="-122"/>
                <a:cs typeface="Calibri" pitchFamily="34" charset="-120"/>
              </a:rPr>
              <a:t>11/20</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0B1F3A"/>
          </a:solidFill>
          <a:ln w="12700">
            <a:solidFill>
              <a:srgbClr val="0B1F3A"/>
            </a:solidFill>
            <a:prstDash val="solid"/>
          </a:ln>
        </p:spPr>
      </p:sp>
      <p:sp>
        <p:nvSpPr>
          <p:cNvPr id="3" name="Text 1"/>
          <p:cNvSpPr/>
          <p:nvPr/>
        </p:nvSpPr>
        <p:spPr>
          <a:xfrm>
            <a:off x="594360" y="109728"/>
            <a:ext cx="6979615" cy="320040"/>
          </a:xfrm>
          <a:prstGeom prst="rect">
            <a:avLst/>
          </a:prstGeom>
          <a:noFill/>
          <a:ln/>
        </p:spPr>
        <p:txBody>
          <a:bodyPr wrap="square" rtlCol="0" anchor="ctr"/>
          <a:lstStyle/>
          <a:p>
            <a:pPr indent="0" marL="0">
              <a:buNone/>
            </a:pPr>
            <a:r>
              <a:rPr lang="en-US" sz="1800" b="1" dirty="0">
                <a:solidFill>
                  <a:srgbClr val="FFFFFF"/>
                </a:solidFill>
                <a:latin typeface="Calibri" pitchFamily="34" charset="0"/>
                <a:ea typeface="Calibri" pitchFamily="34" charset="-122"/>
                <a:cs typeface="Calibri" pitchFamily="34" charset="-120"/>
              </a:rPr>
              <a:t>Developing a Digital Teaching Portfolio</a:t>
            </a:r>
            <a:endParaRPr lang="en-US" sz="1800" dirty="0"/>
          </a:p>
        </p:txBody>
      </p:sp>
      <p:sp>
        <p:nvSpPr>
          <p:cNvPr id="4" name="Text 2"/>
          <p:cNvSpPr/>
          <p:nvPr/>
        </p:nvSpPr>
        <p:spPr>
          <a:xfrm>
            <a:off x="7756855" y="128016"/>
            <a:ext cx="3840480" cy="320040"/>
          </a:xfrm>
          <a:prstGeom prst="rect">
            <a:avLst/>
          </a:prstGeom>
          <a:noFill/>
          <a:ln/>
        </p:spPr>
        <p:txBody>
          <a:bodyPr wrap="square" rtlCol="0" anchor="ctr"/>
          <a:lstStyle/>
          <a:p>
            <a:pPr algn="r" indent="0" marL="0">
              <a:buNone/>
            </a:pPr>
            <a:r>
              <a:rPr lang="en-US" sz="1200" dirty="0">
                <a:solidFill>
                  <a:srgbClr val="E9F5F3"/>
                </a:solidFill>
                <a:latin typeface="Calibri" pitchFamily="34" charset="0"/>
                <a:ea typeface="Calibri" pitchFamily="34" charset="-122"/>
                <a:cs typeface="Calibri" pitchFamily="34" charset="-120"/>
              </a:rPr>
              <a:t>Live build demo</a:t>
            </a:r>
            <a:endParaRPr lang="en-US" sz="1200" dirty="0"/>
          </a:p>
        </p:txBody>
      </p:sp>
      <p:sp>
        <p:nvSpPr>
          <p:cNvPr id="5" name="Text 3"/>
          <p:cNvSpPr/>
          <p:nvPr/>
        </p:nvSpPr>
        <p:spPr>
          <a:xfrm>
            <a:off x="594360" y="713232"/>
            <a:ext cx="11002975" cy="438912"/>
          </a:xfrm>
          <a:prstGeom prst="rect">
            <a:avLst/>
          </a:prstGeom>
          <a:noFill/>
          <a:ln/>
        </p:spPr>
        <p:txBody>
          <a:bodyPr wrap="square" rtlCol="0" anchor="ctr"/>
          <a:lstStyle/>
          <a:p>
            <a:pPr indent="0" marL="0">
              <a:buNone/>
            </a:pPr>
            <a:r>
              <a:rPr lang="en-US" sz="2800" b="1" dirty="0">
                <a:solidFill>
                  <a:srgbClr val="1B1F23"/>
                </a:solidFill>
                <a:latin typeface="Calibri" pitchFamily="34" charset="0"/>
                <a:ea typeface="Calibri" pitchFamily="34" charset="-122"/>
                <a:cs typeface="Calibri" pitchFamily="34" charset="-120"/>
              </a:rPr>
              <a:t>Evidence page template (copy/paste)</a:t>
            </a:r>
            <a:endParaRPr lang="en-US" sz="2800" dirty="0"/>
          </a:p>
        </p:txBody>
      </p:sp>
      <p:sp>
        <p:nvSpPr>
          <p:cNvPr id="6" name="Text 4"/>
          <p:cNvSpPr/>
          <p:nvPr/>
        </p:nvSpPr>
        <p:spPr>
          <a:xfrm>
            <a:off x="594360" y="1170432"/>
            <a:ext cx="11002975" cy="411480"/>
          </a:xfrm>
          <a:prstGeom prst="rect">
            <a:avLst/>
          </a:prstGeom>
          <a:noFill/>
          <a:ln/>
        </p:spPr>
        <p:txBody>
          <a:bodyPr wrap="square" rtlCol="0" anchor="ctr"/>
          <a:lstStyle/>
          <a:p>
            <a:pPr indent="0" marL="0">
              <a:buNone/>
            </a:pPr>
            <a:r>
              <a:rPr lang="en-US" sz="1400" dirty="0">
                <a:solidFill>
                  <a:srgbClr val="6B7280"/>
                </a:solidFill>
                <a:latin typeface="Calibri" pitchFamily="34" charset="0"/>
                <a:ea typeface="Calibri" pitchFamily="34" charset="-122"/>
                <a:cs typeface="Calibri" pitchFamily="34" charset="-120"/>
              </a:rPr>
              <a:t>This single structure upgrades the whole portfolio.</a:t>
            </a:r>
            <a:endParaRPr lang="en-US" sz="1400" dirty="0"/>
          </a:p>
        </p:txBody>
      </p:sp>
      <p:sp>
        <p:nvSpPr>
          <p:cNvPr id="7" name="Shape 5"/>
          <p:cNvSpPr/>
          <p:nvPr/>
        </p:nvSpPr>
        <p:spPr>
          <a:xfrm>
            <a:off x="594360" y="1874520"/>
            <a:ext cx="11002975" cy="3657600"/>
          </a:xfrm>
          <a:prstGeom prst="roundRect">
            <a:avLst/>
          </a:prstGeom>
          <a:solidFill>
            <a:srgbClr val="FFFFFF"/>
          </a:solidFill>
          <a:ln w="12700">
            <a:solidFill>
              <a:srgbClr val="D6DAE3"/>
            </a:solidFill>
            <a:prstDash val="solid"/>
          </a:ln>
          <a:effectLst>
            <a:outerShdw sx="100000" sy="100000" kx="0" ky="0" algn="bl" rotWithShape="0" blurRad="50800" dist="25400" dir="2700000">
              <a:srgbClr val="000000">
                <a:alpha val="12000"/>
              </a:srgbClr>
            </a:outerShdw>
          </a:effectLst>
        </p:spPr>
      </p:sp>
      <p:sp>
        <p:nvSpPr>
          <p:cNvPr id="8" name="Text 6"/>
          <p:cNvSpPr/>
          <p:nvPr/>
        </p:nvSpPr>
        <p:spPr>
          <a:xfrm>
            <a:off x="868680" y="2103120"/>
            <a:ext cx="10454335" cy="365760"/>
          </a:xfrm>
          <a:prstGeom prst="rect">
            <a:avLst/>
          </a:prstGeom>
          <a:noFill/>
          <a:ln/>
        </p:spPr>
        <p:txBody>
          <a:bodyPr wrap="square" rtlCol="0" anchor="ctr"/>
          <a:lstStyle/>
          <a:p>
            <a:pPr indent="0" marL="0">
              <a:buNone/>
            </a:pPr>
            <a:r>
              <a:rPr lang="en-US" sz="1800" b="1" dirty="0">
                <a:solidFill>
                  <a:srgbClr val="0B1F3A"/>
                </a:solidFill>
                <a:latin typeface="Calibri" pitchFamily="34" charset="0"/>
                <a:ea typeface="Calibri" pitchFamily="34" charset="-122"/>
                <a:cs typeface="Calibri" pitchFamily="34" charset="-120"/>
              </a:rPr>
              <a:t>EVIDENCE: [Artefact title] — [Class/Level] — [Date/Term]</a:t>
            </a:r>
            <a:endParaRPr lang="en-US" sz="1800" dirty="0"/>
          </a:p>
        </p:txBody>
      </p:sp>
      <p:sp>
        <p:nvSpPr>
          <p:cNvPr id="9" name="Shape 7"/>
          <p:cNvSpPr/>
          <p:nvPr/>
        </p:nvSpPr>
        <p:spPr>
          <a:xfrm>
            <a:off x="868680" y="2651760"/>
            <a:ext cx="10454335" cy="502920"/>
          </a:xfrm>
          <a:prstGeom prst="roundRect">
            <a:avLst/>
          </a:prstGeom>
          <a:solidFill>
            <a:srgbClr val="E9F5F3"/>
          </a:solidFill>
          <a:ln w="12700">
            <a:solidFill>
              <a:srgbClr val="E9F5F3"/>
            </a:solidFill>
            <a:prstDash val="solid"/>
          </a:ln>
        </p:spPr>
      </p:sp>
      <p:sp>
        <p:nvSpPr>
          <p:cNvPr id="10" name="Text 8"/>
          <p:cNvSpPr/>
          <p:nvPr/>
        </p:nvSpPr>
        <p:spPr>
          <a:xfrm>
            <a:off x="1051560" y="2761488"/>
            <a:ext cx="2011680" cy="274320"/>
          </a:xfrm>
          <a:prstGeom prst="rect">
            <a:avLst/>
          </a:prstGeom>
          <a:noFill/>
          <a:ln/>
        </p:spPr>
        <p:txBody>
          <a:bodyPr wrap="square" rtlCol="0" anchor="ctr"/>
          <a:lstStyle/>
          <a:p>
            <a:pPr indent="0" marL="0">
              <a:buNone/>
            </a:pPr>
            <a:r>
              <a:rPr lang="en-US" sz="1400" b="1" dirty="0">
                <a:solidFill>
                  <a:srgbClr val="0B1F3A"/>
                </a:solidFill>
                <a:latin typeface="Calibri" pitchFamily="34" charset="0"/>
                <a:ea typeface="Calibri" pitchFamily="34" charset="-122"/>
                <a:cs typeface="Calibri" pitchFamily="34" charset="-120"/>
              </a:rPr>
              <a:t>1) Context</a:t>
            </a:r>
            <a:endParaRPr lang="en-US" sz="1400" dirty="0"/>
          </a:p>
        </p:txBody>
      </p:sp>
      <p:sp>
        <p:nvSpPr>
          <p:cNvPr id="11" name="Text 9"/>
          <p:cNvSpPr/>
          <p:nvPr/>
        </p:nvSpPr>
        <p:spPr>
          <a:xfrm>
            <a:off x="3063240" y="2779776"/>
            <a:ext cx="8076895" cy="274320"/>
          </a:xfrm>
          <a:prstGeom prst="rect">
            <a:avLst/>
          </a:prstGeom>
          <a:noFill/>
          <a:ln/>
        </p:spPr>
        <p:txBody>
          <a:bodyPr wrap="square" rtlCol="0" anchor="ctr"/>
          <a:lstStyle/>
          <a:p>
            <a:pPr indent="0" marL="0">
              <a:buNone/>
            </a:pPr>
            <a:r>
              <a:rPr lang="en-US" sz="1200" dirty="0">
                <a:solidFill>
                  <a:srgbClr val="1B1F23"/>
                </a:solidFill>
                <a:latin typeface="Calibri" pitchFamily="34" charset="0"/>
                <a:ea typeface="Calibri" pitchFamily="34" charset="-122"/>
                <a:cs typeface="Calibri" pitchFamily="34" charset="-120"/>
              </a:rPr>
              <a:t>Class/level • topic • learning goals • learner needs</a:t>
            </a:r>
            <a:endParaRPr lang="en-US" sz="1200" dirty="0"/>
          </a:p>
        </p:txBody>
      </p:sp>
      <p:sp>
        <p:nvSpPr>
          <p:cNvPr id="12" name="Shape 10"/>
          <p:cNvSpPr/>
          <p:nvPr/>
        </p:nvSpPr>
        <p:spPr>
          <a:xfrm>
            <a:off x="868680" y="3218688"/>
            <a:ext cx="10454335" cy="502920"/>
          </a:xfrm>
          <a:prstGeom prst="roundRect">
            <a:avLst/>
          </a:prstGeom>
          <a:solidFill>
            <a:srgbClr val="F5F7FA"/>
          </a:solidFill>
          <a:ln w="12700">
            <a:solidFill>
              <a:srgbClr val="F5F7FA"/>
            </a:solidFill>
            <a:prstDash val="solid"/>
          </a:ln>
        </p:spPr>
      </p:sp>
      <p:sp>
        <p:nvSpPr>
          <p:cNvPr id="13" name="Text 11"/>
          <p:cNvSpPr/>
          <p:nvPr/>
        </p:nvSpPr>
        <p:spPr>
          <a:xfrm>
            <a:off x="1051560" y="3328416"/>
            <a:ext cx="2011680" cy="274320"/>
          </a:xfrm>
          <a:prstGeom prst="rect">
            <a:avLst/>
          </a:prstGeom>
          <a:noFill/>
          <a:ln/>
        </p:spPr>
        <p:txBody>
          <a:bodyPr wrap="square" rtlCol="0" anchor="ctr"/>
          <a:lstStyle/>
          <a:p>
            <a:pPr indent="0" marL="0">
              <a:buNone/>
            </a:pPr>
            <a:r>
              <a:rPr lang="en-US" sz="1400" b="1" dirty="0">
                <a:solidFill>
                  <a:srgbClr val="0B1F3A"/>
                </a:solidFill>
                <a:latin typeface="Calibri" pitchFamily="34" charset="0"/>
                <a:ea typeface="Calibri" pitchFamily="34" charset="-122"/>
                <a:cs typeface="Calibri" pitchFamily="34" charset="-120"/>
              </a:rPr>
              <a:t>2) What I did</a:t>
            </a:r>
            <a:endParaRPr lang="en-US" sz="1400" dirty="0"/>
          </a:p>
        </p:txBody>
      </p:sp>
      <p:sp>
        <p:nvSpPr>
          <p:cNvPr id="14" name="Text 12"/>
          <p:cNvSpPr/>
          <p:nvPr/>
        </p:nvSpPr>
        <p:spPr>
          <a:xfrm>
            <a:off x="3063240" y="3346704"/>
            <a:ext cx="8076895" cy="274320"/>
          </a:xfrm>
          <a:prstGeom prst="rect">
            <a:avLst/>
          </a:prstGeom>
          <a:noFill/>
          <a:ln/>
        </p:spPr>
        <p:txBody>
          <a:bodyPr wrap="square" rtlCol="0" anchor="ctr"/>
          <a:lstStyle/>
          <a:p>
            <a:pPr indent="0" marL="0">
              <a:buNone/>
            </a:pPr>
            <a:r>
              <a:rPr lang="en-US" sz="1200" dirty="0">
                <a:solidFill>
                  <a:srgbClr val="1B1F23"/>
                </a:solidFill>
                <a:latin typeface="Calibri" pitchFamily="34" charset="0"/>
                <a:ea typeface="Calibri" pitchFamily="34" charset="-122"/>
                <a:cs typeface="Calibri" pitchFamily="34" charset="-120"/>
              </a:rPr>
              <a:t>Strategy • differentiation • tools used • classroom routines</a:t>
            </a:r>
            <a:endParaRPr lang="en-US" sz="1200" dirty="0"/>
          </a:p>
        </p:txBody>
      </p:sp>
      <p:sp>
        <p:nvSpPr>
          <p:cNvPr id="15" name="Shape 13"/>
          <p:cNvSpPr/>
          <p:nvPr/>
        </p:nvSpPr>
        <p:spPr>
          <a:xfrm>
            <a:off x="868680" y="3785616"/>
            <a:ext cx="10454335" cy="502920"/>
          </a:xfrm>
          <a:prstGeom prst="roundRect">
            <a:avLst/>
          </a:prstGeom>
          <a:solidFill>
            <a:srgbClr val="E9F5F3"/>
          </a:solidFill>
          <a:ln w="12700">
            <a:solidFill>
              <a:srgbClr val="E9F5F3"/>
            </a:solidFill>
            <a:prstDash val="solid"/>
          </a:ln>
        </p:spPr>
      </p:sp>
      <p:sp>
        <p:nvSpPr>
          <p:cNvPr id="16" name="Text 14"/>
          <p:cNvSpPr/>
          <p:nvPr/>
        </p:nvSpPr>
        <p:spPr>
          <a:xfrm>
            <a:off x="1051560" y="3895344"/>
            <a:ext cx="2011680" cy="274320"/>
          </a:xfrm>
          <a:prstGeom prst="rect">
            <a:avLst/>
          </a:prstGeom>
          <a:noFill/>
          <a:ln/>
        </p:spPr>
        <p:txBody>
          <a:bodyPr wrap="square" rtlCol="0" anchor="ctr"/>
          <a:lstStyle/>
          <a:p>
            <a:pPr indent="0" marL="0">
              <a:buNone/>
            </a:pPr>
            <a:r>
              <a:rPr lang="en-US" sz="1400" b="1" dirty="0">
                <a:solidFill>
                  <a:srgbClr val="0B1F3A"/>
                </a:solidFill>
                <a:latin typeface="Calibri" pitchFamily="34" charset="0"/>
                <a:ea typeface="Calibri" pitchFamily="34" charset="-122"/>
                <a:cs typeface="Calibri" pitchFamily="34" charset="-120"/>
              </a:rPr>
              <a:t>3) Artefact</a:t>
            </a:r>
            <a:endParaRPr lang="en-US" sz="1400" dirty="0"/>
          </a:p>
        </p:txBody>
      </p:sp>
      <p:sp>
        <p:nvSpPr>
          <p:cNvPr id="17" name="Text 15"/>
          <p:cNvSpPr/>
          <p:nvPr/>
        </p:nvSpPr>
        <p:spPr>
          <a:xfrm>
            <a:off x="3063240" y="3913632"/>
            <a:ext cx="8076895" cy="274320"/>
          </a:xfrm>
          <a:prstGeom prst="rect">
            <a:avLst/>
          </a:prstGeom>
          <a:noFill/>
          <a:ln/>
        </p:spPr>
        <p:txBody>
          <a:bodyPr wrap="square" rtlCol="0" anchor="ctr"/>
          <a:lstStyle/>
          <a:p>
            <a:pPr indent="0" marL="0">
              <a:buNone/>
            </a:pPr>
            <a:r>
              <a:rPr lang="en-US" sz="1200" dirty="0">
                <a:solidFill>
                  <a:srgbClr val="1B1F23"/>
                </a:solidFill>
                <a:latin typeface="Calibri" pitchFamily="34" charset="0"/>
                <a:ea typeface="Calibri" pitchFamily="34" charset="-122"/>
                <a:cs typeface="Calibri" pitchFamily="34" charset="-120"/>
              </a:rPr>
              <a:t>Link/attach: lesson plan • worksheet • slides • rubric • photos (safe)</a:t>
            </a:r>
            <a:endParaRPr lang="en-US" sz="1200" dirty="0"/>
          </a:p>
        </p:txBody>
      </p:sp>
      <p:sp>
        <p:nvSpPr>
          <p:cNvPr id="18" name="Shape 16"/>
          <p:cNvSpPr/>
          <p:nvPr/>
        </p:nvSpPr>
        <p:spPr>
          <a:xfrm>
            <a:off x="868680" y="4352544"/>
            <a:ext cx="10454335" cy="502920"/>
          </a:xfrm>
          <a:prstGeom prst="roundRect">
            <a:avLst/>
          </a:prstGeom>
          <a:solidFill>
            <a:srgbClr val="F5F7FA"/>
          </a:solidFill>
          <a:ln w="12700">
            <a:solidFill>
              <a:srgbClr val="F5F7FA"/>
            </a:solidFill>
            <a:prstDash val="solid"/>
          </a:ln>
        </p:spPr>
      </p:sp>
      <p:sp>
        <p:nvSpPr>
          <p:cNvPr id="19" name="Text 17"/>
          <p:cNvSpPr/>
          <p:nvPr/>
        </p:nvSpPr>
        <p:spPr>
          <a:xfrm>
            <a:off x="1051560" y="4462272"/>
            <a:ext cx="2011680" cy="274320"/>
          </a:xfrm>
          <a:prstGeom prst="rect">
            <a:avLst/>
          </a:prstGeom>
          <a:noFill/>
          <a:ln/>
        </p:spPr>
        <p:txBody>
          <a:bodyPr wrap="square" rtlCol="0" anchor="ctr"/>
          <a:lstStyle/>
          <a:p>
            <a:pPr indent="0" marL="0">
              <a:buNone/>
            </a:pPr>
            <a:r>
              <a:rPr lang="en-US" sz="1400" b="1" dirty="0">
                <a:solidFill>
                  <a:srgbClr val="0B1F3A"/>
                </a:solidFill>
                <a:latin typeface="Calibri" pitchFamily="34" charset="0"/>
                <a:ea typeface="Calibri" pitchFamily="34" charset="-122"/>
                <a:cs typeface="Calibri" pitchFamily="34" charset="-120"/>
              </a:rPr>
              <a:t>4) Impact</a:t>
            </a:r>
            <a:endParaRPr lang="en-US" sz="1400" dirty="0"/>
          </a:p>
        </p:txBody>
      </p:sp>
      <p:sp>
        <p:nvSpPr>
          <p:cNvPr id="20" name="Text 18"/>
          <p:cNvSpPr/>
          <p:nvPr/>
        </p:nvSpPr>
        <p:spPr>
          <a:xfrm>
            <a:off x="3063240" y="4480560"/>
            <a:ext cx="8076895" cy="274320"/>
          </a:xfrm>
          <a:prstGeom prst="rect">
            <a:avLst/>
          </a:prstGeom>
          <a:noFill/>
          <a:ln/>
        </p:spPr>
        <p:txBody>
          <a:bodyPr wrap="square" rtlCol="0" anchor="ctr"/>
          <a:lstStyle/>
          <a:p>
            <a:pPr indent="0" marL="0">
              <a:buNone/>
            </a:pPr>
            <a:r>
              <a:rPr lang="en-US" sz="1200" dirty="0">
                <a:solidFill>
                  <a:srgbClr val="1B1F23"/>
                </a:solidFill>
                <a:latin typeface="Calibri" pitchFamily="34" charset="0"/>
                <a:ea typeface="Calibri" pitchFamily="34" charset="-122"/>
                <a:cs typeface="Calibri" pitchFamily="34" charset="-120"/>
              </a:rPr>
              <a:t>Evidence: scores, rubric summary, attendance trend, feedback highlights</a:t>
            </a:r>
            <a:endParaRPr lang="en-US" sz="1200" dirty="0"/>
          </a:p>
        </p:txBody>
      </p:sp>
      <p:sp>
        <p:nvSpPr>
          <p:cNvPr id="21" name="Shape 19"/>
          <p:cNvSpPr/>
          <p:nvPr/>
        </p:nvSpPr>
        <p:spPr>
          <a:xfrm>
            <a:off x="868680" y="4919472"/>
            <a:ext cx="10454335" cy="502920"/>
          </a:xfrm>
          <a:prstGeom prst="roundRect">
            <a:avLst/>
          </a:prstGeom>
          <a:solidFill>
            <a:srgbClr val="E9F5F3"/>
          </a:solidFill>
          <a:ln w="12700">
            <a:solidFill>
              <a:srgbClr val="E9F5F3"/>
            </a:solidFill>
            <a:prstDash val="solid"/>
          </a:ln>
        </p:spPr>
      </p:sp>
      <p:sp>
        <p:nvSpPr>
          <p:cNvPr id="22" name="Text 20"/>
          <p:cNvSpPr/>
          <p:nvPr/>
        </p:nvSpPr>
        <p:spPr>
          <a:xfrm>
            <a:off x="1051560" y="5029200"/>
            <a:ext cx="2011680" cy="274320"/>
          </a:xfrm>
          <a:prstGeom prst="rect">
            <a:avLst/>
          </a:prstGeom>
          <a:noFill/>
          <a:ln/>
        </p:spPr>
        <p:txBody>
          <a:bodyPr wrap="square" rtlCol="0" anchor="ctr"/>
          <a:lstStyle/>
          <a:p>
            <a:pPr indent="0" marL="0">
              <a:buNone/>
            </a:pPr>
            <a:r>
              <a:rPr lang="en-US" sz="1400" b="1" dirty="0">
                <a:solidFill>
                  <a:srgbClr val="0B1F3A"/>
                </a:solidFill>
                <a:latin typeface="Calibri" pitchFamily="34" charset="0"/>
                <a:ea typeface="Calibri" pitchFamily="34" charset="-122"/>
                <a:cs typeface="Calibri" pitchFamily="34" charset="-120"/>
              </a:rPr>
              <a:t>5) Reflection</a:t>
            </a:r>
            <a:endParaRPr lang="en-US" sz="1400" dirty="0"/>
          </a:p>
        </p:txBody>
      </p:sp>
      <p:sp>
        <p:nvSpPr>
          <p:cNvPr id="23" name="Text 21"/>
          <p:cNvSpPr/>
          <p:nvPr/>
        </p:nvSpPr>
        <p:spPr>
          <a:xfrm>
            <a:off x="3063240" y="5047488"/>
            <a:ext cx="8076895" cy="274320"/>
          </a:xfrm>
          <a:prstGeom prst="rect">
            <a:avLst/>
          </a:prstGeom>
          <a:noFill/>
          <a:ln/>
        </p:spPr>
        <p:txBody>
          <a:bodyPr wrap="square" rtlCol="0" anchor="ctr"/>
          <a:lstStyle/>
          <a:p>
            <a:pPr indent="0" marL="0">
              <a:buNone/>
            </a:pPr>
            <a:r>
              <a:rPr lang="en-US" sz="1200" dirty="0">
                <a:solidFill>
                  <a:srgbClr val="1B1F23"/>
                </a:solidFill>
                <a:latin typeface="Calibri" pitchFamily="34" charset="0"/>
                <a:ea typeface="Calibri" pitchFamily="34" charset="-122"/>
                <a:cs typeface="Calibri" pitchFamily="34" charset="-120"/>
              </a:rPr>
              <a:t>What worked • what didn’t • what I will change next time</a:t>
            </a:r>
            <a:endParaRPr lang="en-US" sz="1200" dirty="0"/>
          </a:p>
        </p:txBody>
      </p:sp>
      <p:sp>
        <p:nvSpPr>
          <p:cNvPr id="24" name="Text 22"/>
          <p:cNvSpPr/>
          <p:nvPr/>
        </p:nvSpPr>
        <p:spPr>
          <a:xfrm>
            <a:off x="594360" y="5623560"/>
            <a:ext cx="11002975" cy="320040"/>
          </a:xfrm>
          <a:prstGeom prst="rect">
            <a:avLst/>
          </a:prstGeom>
          <a:noFill/>
          <a:ln/>
        </p:spPr>
        <p:txBody>
          <a:bodyPr wrap="square" rtlCol="0" anchor="ctr"/>
          <a:lstStyle/>
          <a:p>
            <a:pPr indent="0" marL="0">
              <a:buNone/>
            </a:pPr>
            <a:r>
              <a:rPr lang="en-US" sz="1200" dirty="0">
                <a:solidFill>
                  <a:srgbClr val="6B7280"/>
                </a:solidFill>
                <a:latin typeface="Calibri" pitchFamily="34" charset="0"/>
                <a:ea typeface="Calibri" pitchFamily="34" charset="-122"/>
                <a:cs typeface="Calibri" pitchFamily="34" charset="-120"/>
              </a:rPr>
              <a:t>Minimum standard: 150–300 words per evidence page. Prefer clarity over length.</a:t>
            </a:r>
            <a:endParaRPr lang="en-US" sz="1200" dirty="0"/>
          </a:p>
        </p:txBody>
      </p:sp>
      <p:sp>
        <p:nvSpPr>
          <p:cNvPr id="25" name="Shape 23"/>
          <p:cNvSpPr/>
          <p:nvPr/>
        </p:nvSpPr>
        <p:spPr>
          <a:xfrm>
            <a:off x="0" y="6565392"/>
            <a:ext cx="12191695" cy="292608"/>
          </a:xfrm>
          <a:prstGeom prst="rect">
            <a:avLst/>
          </a:prstGeom>
          <a:solidFill>
            <a:srgbClr val="F5F7FA"/>
          </a:solidFill>
          <a:ln w="12700">
            <a:solidFill>
              <a:srgbClr val="F5F7FA"/>
            </a:solidFill>
            <a:prstDash val="solid"/>
          </a:ln>
        </p:spPr>
      </p:sp>
      <p:sp>
        <p:nvSpPr>
          <p:cNvPr id="26" name="Text 24"/>
          <p:cNvSpPr/>
          <p:nvPr/>
        </p:nvSpPr>
        <p:spPr>
          <a:xfrm>
            <a:off x="594360" y="6620256"/>
            <a:ext cx="11002975" cy="201168"/>
          </a:xfrm>
          <a:prstGeom prst="rect">
            <a:avLst/>
          </a:prstGeom>
          <a:noFill/>
          <a:ln/>
        </p:spPr>
        <p:txBody>
          <a:bodyPr wrap="square" rtlCol="0" anchor="ctr"/>
          <a:lstStyle/>
          <a:p>
            <a:pPr indent="0" marL="0">
              <a:buNone/>
            </a:pPr>
            <a:r>
              <a:rPr lang="en-US" sz="1000" dirty="0">
                <a:solidFill>
                  <a:srgbClr val="6B7280"/>
                </a:solidFill>
                <a:latin typeface="Calibri" pitchFamily="34" charset="0"/>
                <a:ea typeface="Calibri" pitchFamily="34" charset="-122"/>
                <a:cs typeface="Calibri" pitchFamily="34" charset="-120"/>
              </a:rPr>
              <a:t>Developing a Digital Teaching Portfolio (Zaria–Kaduna, Kaduna State)</a:t>
            </a:r>
            <a:endParaRPr lang="en-US" sz="1000" dirty="0"/>
          </a:p>
        </p:txBody>
      </p:sp>
      <p:sp>
        <p:nvSpPr>
          <p:cNvPr id="27" name="Text 25"/>
          <p:cNvSpPr/>
          <p:nvPr/>
        </p:nvSpPr>
        <p:spPr>
          <a:xfrm>
            <a:off x="10682935" y="6620256"/>
            <a:ext cx="914400" cy="201168"/>
          </a:xfrm>
          <a:prstGeom prst="rect">
            <a:avLst/>
          </a:prstGeom>
          <a:noFill/>
          <a:ln/>
        </p:spPr>
        <p:txBody>
          <a:bodyPr wrap="square" rtlCol="0" anchor="ctr"/>
          <a:lstStyle/>
          <a:p>
            <a:pPr algn="r" indent="0" marL="0">
              <a:buNone/>
            </a:pPr>
            <a:r>
              <a:rPr lang="en-US" sz="1000" dirty="0">
                <a:solidFill>
                  <a:srgbClr val="6B7280"/>
                </a:solidFill>
                <a:latin typeface="Calibri" pitchFamily="34" charset="0"/>
                <a:ea typeface="Calibri" pitchFamily="34" charset="-122"/>
                <a:cs typeface="Calibri" pitchFamily="34" charset="-120"/>
              </a:rPr>
              <a:t>12/20</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0B1F3A"/>
          </a:solidFill>
          <a:ln w="12700">
            <a:solidFill>
              <a:srgbClr val="0B1F3A"/>
            </a:solidFill>
            <a:prstDash val="solid"/>
          </a:ln>
        </p:spPr>
      </p:sp>
      <p:sp>
        <p:nvSpPr>
          <p:cNvPr id="3" name="Text 1"/>
          <p:cNvSpPr/>
          <p:nvPr/>
        </p:nvSpPr>
        <p:spPr>
          <a:xfrm>
            <a:off x="594360" y="109728"/>
            <a:ext cx="6979615" cy="320040"/>
          </a:xfrm>
          <a:prstGeom prst="rect">
            <a:avLst/>
          </a:prstGeom>
          <a:noFill/>
          <a:ln/>
        </p:spPr>
        <p:txBody>
          <a:bodyPr wrap="square" rtlCol="0" anchor="ctr"/>
          <a:lstStyle/>
          <a:p>
            <a:pPr indent="0" marL="0">
              <a:buNone/>
            </a:pPr>
            <a:r>
              <a:rPr lang="en-US" sz="1800" b="1" dirty="0">
                <a:solidFill>
                  <a:srgbClr val="FFFFFF"/>
                </a:solidFill>
                <a:latin typeface="Calibri" pitchFamily="34" charset="0"/>
                <a:ea typeface="Calibri" pitchFamily="34" charset="-122"/>
                <a:cs typeface="Calibri" pitchFamily="34" charset="-120"/>
              </a:rPr>
              <a:t>Developing a Digital Teaching Portfolio</a:t>
            </a:r>
            <a:endParaRPr lang="en-US" sz="1800" dirty="0"/>
          </a:p>
        </p:txBody>
      </p:sp>
      <p:sp>
        <p:nvSpPr>
          <p:cNvPr id="4" name="Text 2"/>
          <p:cNvSpPr/>
          <p:nvPr/>
        </p:nvSpPr>
        <p:spPr>
          <a:xfrm>
            <a:off x="7756855" y="128016"/>
            <a:ext cx="3840480" cy="320040"/>
          </a:xfrm>
          <a:prstGeom prst="rect">
            <a:avLst/>
          </a:prstGeom>
          <a:noFill/>
          <a:ln/>
        </p:spPr>
        <p:txBody>
          <a:bodyPr wrap="square" rtlCol="0" anchor="ctr"/>
          <a:lstStyle/>
          <a:p>
            <a:pPr algn="r" indent="0" marL="0">
              <a:buNone/>
            </a:pPr>
            <a:r>
              <a:rPr lang="en-US" sz="1200" dirty="0">
                <a:solidFill>
                  <a:srgbClr val="E9F5F3"/>
                </a:solidFill>
                <a:latin typeface="Calibri" pitchFamily="34" charset="0"/>
                <a:ea typeface="Calibri" pitchFamily="34" charset="-122"/>
                <a:cs typeface="Calibri" pitchFamily="34" charset="-120"/>
              </a:rPr>
              <a:t>Evidence types</a:t>
            </a:r>
            <a:endParaRPr lang="en-US" sz="1200" dirty="0"/>
          </a:p>
        </p:txBody>
      </p:sp>
      <p:sp>
        <p:nvSpPr>
          <p:cNvPr id="5" name="Text 3"/>
          <p:cNvSpPr/>
          <p:nvPr/>
        </p:nvSpPr>
        <p:spPr>
          <a:xfrm>
            <a:off x="594360" y="713232"/>
            <a:ext cx="11002975" cy="438912"/>
          </a:xfrm>
          <a:prstGeom prst="rect">
            <a:avLst/>
          </a:prstGeom>
          <a:noFill/>
          <a:ln/>
        </p:spPr>
        <p:txBody>
          <a:bodyPr wrap="square" rtlCol="0" anchor="ctr"/>
          <a:lstStyle/>
          <a:p>
            <a:pPr indent="0" marL="0">
              <a:buNone/>
            </a:pPr>
            <a:r>
              <a:rPr lang="en-US" sz="2800" b="1" dirty="0">
                <a:solidFill>
                  <a:srgbClr val="1B1F23"/>
                </a:solidFill>
                <a:latin typeface="Calibri" pitchFamily="34" charset="0"/>
                <a:ea typeface="Calibri" pitchFamily="34" charset="-122"/>
                <a:cs typeface="Calibri" pitchFamily="34" charset="-120"/>
              </a:rPr>
              <a:t>What counts as evidence (practical list)</a:t>
            </a:r>
            <a:endParaRPr lang="en-US" sz="2800" dirty="0"/>
          </a:p>
        </p:txBody>
      </p:sp>
      <p:sp>
        <p:nvSpPr>
          <p:cNvPr id="6" name="Text 4"/>
          <p:cNvSpPr/>
          <p:nvPr/>
        </p:nvSpPr>
        <p:spPr>
          <a:xfrm>
            <a:off x="594360" y="1170432"/>
            <a:ext cx="11002975" cy="411480"/>
          </a:xfrm>
          <a:prstGeom prst="rect">
            <a:avLst/>
          </a:prstGeom>
          <a:noFill/>
          <a:ln/>
        </p:spPr>
        <p:txBody>
          <a:bodyPr wrap="square" rtlCol="0" anchor="ctr"/>
          <a:lstStyle/>
          <a:p>
            <a:pPr indent="0" marL="0">
              <a:buNone/>
            </a:pPr>
            <a:r>
              <a:rPr lang="en-US" sz="1400" dirty="0">
                <a:solidFill>
                  <a:srgbClr val="6B7280"/>
                </a:solidFill>
                <a:latin typeface="Calibri" pitchFamily="34" charset="0"/>
                <a:ea typeface="Calibri" pitchFamily="34" charset="-122"/>
                <a:cs typeface="Calibri" pitchFamily="34" charset="-120"/>
              </a:rPr>
              <a:t>Use what teachers already have — then add light structure and captions.</a:t>
            </a:r>
            <a:endParaRPr lang="en-US" sz="1400" dirty="0"/>
          </a:p>
        </p:txBody>
      </p:sp>
      <p:sp>
        <p:nvSpPr>
          <p:cNvPr id="7" name="Shape 5"/>
          <p:cNvSpPr/>
          <p:nvPr/>
        </p:nvSpPr>
        <p:spPr>
          <a:xfrm>
            <a:off x="594360" y="1874520"/>
            <a:ext cx="5227168" cy="4480560"/>
          </a:xfrm>
          <a:prstGeom prst="roundRect">
            <a:avLst/>
          </a:prstGeom>
          <a:solidFill>
            <a:srgbClr val="FFFFFF"/>
          </a:solidFill>
          <a:ln w="12700">
            <a:solidFill>
              <a:srgbClr val="D6DAE3"/>
            </a:solidFill>
            <a:prstDash val="solid"/>
          </a:ln>
          <a:effectLst>
            <a:outerShdw sx="100000" sy="100000" kx="0" ky="0" algn="bl" rotWithShape="0" blurRad="50800" dist="25400" dir="2700000">
              <a:srgbClr val="000000">
                <a:alpha val="12000"/>
              </a:srgbClr>
            </a:outerShdw>
          </a:effectLst>
        </p:spPr>
      </p:sp>
      <p:sp>
        <p:nvSpPr>
          <p:cNvPr id="8" name="Text 6"/>
          <p:cNvSpPr/>
          <p:nvPr/>
        </p:nvSpPr>
        <p:spPr>
          <a:xfrm>
            <a:off x="868680" y="2103120"/>
            <a:ext cx="4678528" cy="320040"/>
          </a:xfrm>
          <a:prstGeom prst="rect">
            <a:avLst/>
          </a:prstGeom>
          <a:noFill/>
          <a:ln/>
        </p:spPr>
        <p:txBody>
          <a:bodyPr wrap="square" rtlCol="0" anchor="ctr"/>
          <a:lstStyle/>
          <a:p>
            <a:pPr indent="0" marL="0">
              <a:buNone/>
            </a:pPr>
            <a:r>
              <a:rPr lang="en-US" sz="1800" b="1" dirty="0">
                <a:solidFill>
                  <a:srgbClr val="0B1F3A"/>
                </a:solidFill>
                <a:latin typeface="Calibri" pitchFamily="34" charset="0"/>
                <a:ea typeface="Calibri" pitchFamily="34" charset="-122"/>
                <a:cs typeface="Calibri" pitchFamily="34" charset="-120"/>
              </a:rPr>
              <a:t>Teaching practice</a:t>
            </a:r>
            <a:endParaRPr lang="en-US" sz="1800" dirty="0"/>
          </a:p>
        </p:txBody>
      </p:sp>
      <p:sp>
        <p:nvSpPr>
          <p:cNvPr id="9" name="Text 7"/>
          <p:cNvSpPr/>
          <p:nvPr/>
        </p:nvSpPr>
        <p:spPr>
          <a:xfrm>
            <a:off x="914400" y="2560320"/>
            <a:ext cx="4587088" cy="3566160"/>
          </a:xfrm>
          <a:prstGeom prst="rect">
            <a:avLst/>
          </a:prstGeom>
          <a:noFill/>
          <a:ln/>
        </p:spPr>
        <p:txBody>
          <a:bodyPr wrap="square" rtlCol="0" anchor="t"/>
          <a:lstStyle/>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Lesson plans, schemes of work, unit plans</a:t>
            </a:r>
            <a:endParaRPr lang="en-US" sz="1400" dirty="0"/>
          </a:p>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Differentiation/inclusion examples (SEN/ESL scaffolds)</a:t>
            </a:r>
            <a:endParaRPr lang="en-US" sz="1400" dirty="0"/>
          </a:p>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Class routines: seating plan, behaviour strategy summary</a:t>
            </a:r>
            <a:endParaRPr lang="en-US" sz="1400" dirty="0"/>
          </a:p>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Learning resources you created (slides, worksheets)</a:t>
            </a:r>
            <a:endParaRPr lang="en-US" sz="1400" dirty="0"/>
          </a:p>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Micro‑teaching clips (short, privacy‑safe)</a:t>
            </a:r>
            <a:endParaRPr lang="en-US" sz="1400" dirty="0"/>
          </a:p>
        </p:txBody>
      </p:sp>
      <p:sp>
        <p:nvSpPr>
          <p:cNvPr id="10" name="Shape 8"/>
          <p:cNvSpPr/>
          <p:nvPr/>
        </p:nvSpPr>
        <p:spPr>
          <a:xfrm>
            <a:off x="6370168" y="1874520"/>
            <a:ext cx="5227168" cy="4480560"/>
          </a:xfrm>
          <a:prstGeom prst="roundRect">
            <a:avLst/>
          </a:prstGeom>
          <a:solidFill>
            <a:srgbClr val="FFFFFF"/>
          </a:solidFill>
          <a:ln w="12700">
            <a:solidFill>
              <a:srgbClr val="D6DAE3"/>
            </a:solidFill>
            <a:prstDash val="solid"/>
          </a:ln>
          <a:effectLst>
            <a:outerShdw sx="100000" sy="100000" kx="0" ky="0" algn="bl" rotWithShape="0" blurRad="50800" dist="25400" dir="2700000">
              <a:srgbClr val="000000">
                <a:alpha val="12000"/>
              </a:srgbClr>
            </a:outerShdw>
          </a:effectLst>
        </p:spPr>
      </p:sp>
      <p:sp>
        <p:nvSpPr>
          <p:cNvPr id="11" name="Text 9"/>
          <p:cNvSpPr/>
          <p:nvPr/>
        </p:nvSpPr>
        <p:spPr>
          <a:xfrm>
            <a:off x="6644488" y="2103120"/>
            <a:ext cx="4678528" cy="320040"/>
          </a:xfrm>
          <a:prstGeom prst="rect">
            <a:avLst/>
          </a:prstGeom>
          <a:noFill/>
          <a:ln/>
        </p:spPr>
        <p:txBody>
          <a:bodyPr wrap="square" rtlCol="0" anchor="ctr"/>
          <a:lstStyle/>
          <a:p>
            <a:pPr indent="0" marL="0">
              <a:buNone/>
            </a:pPr>
            <a:r>
              <a:rPr lang="en-US" sz="1800" b="1" dirty="0">
                <a:solidFill>
                  <a:srgbClr val="0B1F3A"/>
                </a:solidFill>
                <a:latin typeface="Calibri" pitchFamily="34" charset="0"/>
                <a:ea typeface="Calibri" pitchFamily="34" charset="-122"/>
                <a:cs typeface="Calibri" pitchFamily="34" charset="-120"/>
              </a:rPr>
              <a:t>Assessment, impact &amp; feedback</a:t>
            </a:r>
            <a:endParaRPr lang="en-US" sz="1800" dirty="0"/>
          </a:p>
        </p:txBody>
      </p:sp>
      <p:sp>
        <p:nvSpPr>
          <p:cNvPr id="12" name="Text 10"/>
          <p:cNvSpPr/>
          <p:nvPr/>
        </p:nvSpPr>
        <p:spPr>
          <a:xfrm>
            <a:off x="6690208" y="2560320"/>
            <a:ext cx="4587088" cy="3566160"/>
          </a:xfrm>
          <a:prstGeom prst="rect">
            <a:avLst/>
          </a:prstGeom>
          <a:noFill/>
          <a:ln/>
        </p:spPr>
        <p:txBody>
          <a:bodyPr wrap="square" rtlCol="0" anchor="t"/>
          <a:lstStyle/>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Marked work samples (names removed)</a:t>
            </a:r>
            <a:endParaRPr lang="en-US" sz="1400" dirty="0"/>
          </a:p>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Simple score summaries (before → after)</a:t>
            </a:r>
            <a:endParaRPr lang="en-US" sz="1400" dirty="0"/>
          </a:p>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Rubric outcomes / competency checklists</a:t>
            </a:r>
            <a:endParaRPr lang="en-US" sz="1400" dirty="0"/>
          </a:p>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Attendance trend notes (if relevant)</a:t>
            </a:r>
            <a:endParaRPr lang="en-US" sz="1400" dirty="0"/>
          </a:p>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Parent/learner feedback (anonymised)</a:t>
            </a:r>
            <a:endParaRPr lang="en-US" sz="1400" dirty="0"/>
          </a:p>
        </p:txBody>
      </p:sp>
      <p:sp>
        <p:nvSpPr>
          <p:cNvPr id="13" name="Shape 11"/>
          <p:cNvSpPr/>
          <p:nvPr/>
        </p:nvSpPr>
        <p:spPr>
          <a:xfrm>
            <a:off x="0" y="6565392"/>
            <a:ext cx="12191695" cy="292608"/>
          </a:xfrm>
          <a:prstGeom prst="rect">
            <a:avLst/>
          </a:prstGeom>
          <a:solidFill>
            <a:srgbClr val="F5F7FA"/>
          </a:solidFill>
          <a:ln w="12700">
            <a:solidFill>
              <a:srgbClr val="F5F7FA"/>
            </a:solidFill>
            <a:prstDash val="solid"/>
          </a:ln>
        </p:spPr>
      </p:sp>
      <p:sp>
        <p:nvSpPr>
          <p:cNvPr id="14" name="Text 12"/>
          <p:cNvSpPr/>
          <p:nvPr/>
        </p:nvSpPr>
        <p:spPr>
          <a:xfrm>
            <a:off x="594360" y="6620256"/>
            <a:ext cx="11002975" cy="201168"/>
          </a:xfrm>
          <a:prstGeom prst="rect">
            <a:avLst/>
          </a:prstGeom>
          <a:noFill/>
          <a:ln/>
        </p:spPr>
        <p:txBody>
          <a:bodyPr wrap="square" rtlCol="0" anchor="ctr"/>
          <a:lstStyle/>
          <a:p>
            <a:pPr indent="0" marL="0">
              <a:buNone/>
            </a:pPr>
            <a:r>
              <a:rPr lang="en-US" sz="1000" dirty="0">
                <a:solidFill>
                  <a:srgbClr val="6B7280"/>
                </a:solidFill>
                <a:latin typeface="Calibri" pitchFamily="34" charset="0"/>
                <a:ea typeface="Calibri" pitchFamily="34" charset="-122"/>
                <a:cs typeface="Calibri" pitchFamily="34" charset="-120"/>
              </a:rPr>
              <a:t>Developing a Digital Teaching Portfolio (Zaria–Kaduna, Kaduna State)</a:t>
            </a:r>
            <a:endParaRPr lang="en-US" sz="1000" dirty="0"/>
          </a:p>
        </p:txBody>
      </p:sp>
      <p:sp>
        <p:nvSpPr>
          <p:cNvPr id="15" name="Text 13"/>
          <p:cNvSpPr/>
          <p:nvPr/>
        </p:nvSpPr>
        <p:spPr>
          <a:xfrm>
            <a:off x="10682935" y="6620256"/>
            <a:ext cx="914400" cy="201168"/>
          </a:xfrm>
          <a:prstGeom prst="rect">
            <a:avLst/>
          </a:prstGeom>
          <a:noFill/>
          <a:ln/>
        </p:spPr>
        <p:txBody>
          <a:bodyPr wrap="square" rtlCol="0" anchor="ctr"/>
          <a:lstStyle/>
          <a:p>
            <a:pPr algn="r" indent="0" marL="0">
              <a:buNone/>
            </a:pPr>
            <a:r>
              <a:rPr lang="en-US" sz="1000" dirty="0">
                <a:solidFill>
                  <a:srgbClr val="6B7280"/>
                </a:solidFill>
                <a:latin typeface="Calibri" pitchFamily="34" charset="0"/>
                <a:ea typeface="Calibri" pitchFamily="34" charset="-122"/>
                <a:cs typeface="Calibri" pitchFamily="34" charset="-120"/>
              </a:rPr>
              <a:t>13/20</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0B1F3A"/>
          </a:solidFill>
          <a:ln w="12700">
            <a:solidFill>
              <a:srgbClr val="0B1F3A"/>
            </a:solidFill>
            <a:prstDash val="solid"/>
          </a:ln>
        </p:spPr>
      </p:sp>
      <p:sp>
        <p:nvSpPr>
          <p:cNvPr id="3" name="Text 1"/>
          <p:cNvSpPr/>
          <p:nvPr/>
        </p:nvSpPr>
        <p:spPr>
          <a:xfrm>
            <a:off x="594360" y="109728"/>
            <a:ext cx="6979615" cy="320040"/>
          </a:xfrm>
          <a:prstGeom prst="rect">
            <a:avLst/>
          </a:prstGeom>
          <a:noFill/>
          <a:ln/>
        </p:spPr>
        <p:txBody>
          <a:bodyPr wrap="square" rtlCol="0" anchor="ctr"/>
          <a:lstStyle/>
          <a:p>
            <a:pPr indent="0" marL="0">
              <a:buNone/>
            </a:pPr>
            <a:r>
              <a:rPr lang="en-US" sz="1800" b="1" dirty="0">
                <a:solidFill>
                  <a:srgbClr val="FFFFFF"/>
                </a:solidFill>
                <a:latin typeface="Calibri" pitchFamily="34" charset="0"/>
                <a:ea typeface="Calibri" pitchFamily="34" charset="-122"/>
                <a:cs typeface="Calibri" pitchFamily="34" charset="-120"/>
              </a:rPr>
              <a:t>Developing a Digital Teaching Portfolio</a:t>
            </a:r>
            <a:endParaRPr lang="en-US" sz="1800" dirty="0"/>
          </a:p>
        </p:txBody>
      </p:sp>
      <p:sp>
        <p:nvSpPr>
          <p:cNvPr id="4" name="Text 2"/>
          <p:cNvSpPr/>
          <p:nvPr/>
        </p:nvSpPr>
        <p:spPr>
          <a:xfrm>
            <a:off x="7756855" y="128016"/>
            <a:ext cx="3840480" cy="320040"/>
          </a:xfrm>
          <a:prstGeom prst="rect">
            <a:avLst/>
          </a:prstGeom>
          <a:noFill/>
          <a:ln/>
        </p:spPr>
        <p:txBody>
          <a:bodyPr wrap="square" rtlCol="0" anchor="ctr"/>
          <a:lstStyle/>
          <a:p>
            <a:pPr algn="r" indent="0" marL="0">
              <a:buNone/>
            </a:pPr>
            <a:r>
              <a:rPr lang="en-US" sz="1200" dirty="0">
                <a:solidFill>
                  <a:srgbClr val="E9F5F3"/>
                </a:solidFill>
                <a:latin typeface="Calibri" pitchFamily="34" charset="0"/>
                <a:ea typeface="Calibri" pitchFamily="34" charset="-122"/>
                <a:cs typeface="Calibri" pitchFamily="34" charset="-120"/>
              </a:rPr>
              <a:t>Impact</a:t>
            </a:r>
            <a:endParaRPr lang="en-US" sz="1200" dirty="0"/>
          </a:p>
        </p:txBody>
      </p:sp>
      <p:sp>
        <p:nvSpPr>
          <p:cNvPr id="5" name="Text 3"/>
          <p:cNvSpPr/>
          <p:nvPr/>
        </p:nvSpPr>
        <p:spPr>
          <a:xfrm>
            <a:off x="594360" y="713232"/>
            <a:ext cx="11002975" cy="438912"/>
          </a:xfrm>
          <a:prstGeom prst="rect">
            <a:avLst/>
          </a:prstGeom>
          <a:noFill/>
          <a:ln/>
        </p:spPr>
        <p:txBody>
          <a:bodyPr wrap="square" rtlCol="0" anchor="ctr"/>
          <a:lstStyle/>
          <a:p>
            <a:pPr indent="0" marL="0">
              <a:buNone/>
            </a:pPr>
            <a:r>
              <a:rPr lang="en-US" sz="2800" b="1" dirty="0">
                <a:solidFill>
                  <a:srgbClr val="1B1F23"/>
                </a:solidFill>
                <a:latin typeface="Calibri" pitchFamily="34" charset="0"/>
                <a:ea typeface="Calibri" pitchFamily="34" charset="-122"/>
                <a:cs typeface="Calibri" pitchFamily="34" charset="-120"/>
              </a:rPr>
              <a:t>Measuring impact without complex statistics</a:t>
            </a:r>
            <a:endParaRPr lang="en-US" sz="2800" dirty="0"/>
          </a:p>
        </p:txBody>
      </p:sp>
      <p:sp>
        <p:nvSpPr>
          <p:cNvPr id="6" name="Text 4"/>
          <p:cNvSpPr/>
          <p:nvPr/>
        </p:nvSpPr>
        <p:spPr>
          <a:xfrm>
            <a:off x="594360" y="1170432"/>
            <a:ext cx="11002975" cy="411480"/>
          </a:xfrm>
          <a:prstGeom prst="rect">
            <a:avLst/>
          </a:prstGeom>
          <a:noFill/>
          <a:ln/>
        </p:spPr>
        <p:txBody>
          <a:bodyPr wrap="square" rtlCol="0" anchor="ctr"/>
          <a:lstStyle/>
          <a:p>
            <a:pPr indent="0" marL="0">
              <a:buNone/>
            </a:pPr>
            <a:r>
              <a:rPr lang="en-US" sz="1400" dirty="0">
                <a:solidFill>
                  <a:srgbClr val="6B7280"/>
                </a:solidFill>
                <a:latin typeface="Calibri" pitchFamily="34" charset="0"/>
                <a:ea typeface="Calibri" pitchFamily="34" charset="-122"/>
                <a:cs typeface="Calibri" pitchFamily="34" charset="-120"/>
              </a:rPr>
              <a:t>Simple before/after measures + clear narrative beats complicated spreadsheets.</a:t>
            </a:r>
            <a:endParaRPr lang="en-US" sz="1400" dirty="0"/>
          </a:p>
        </p:txBody>
      </p:sp>
      <p:sp>
        <p:nvSpPr>
          <p:cNvPr id="7" name="Shape 5"/>
          <p:cNvSpPr/>
          <p:nvPr/>
        </p:nvSpPr>
        <p:spPr>
          <a:xfrm>
            <a:off x="594360" y="1874520"/>
            <a:ext cx="5852160" cy="4480560"/>
          </a:xfrm>
          <a:prstGeom prst="roundRect">
            <a:avLst/>
          </a:prstGeom>
          <a:solidFill>
            <a:srgbClr val="FFFFFF"/>
          </a:solidFill>
          <a:ln w="12700">
            <a:solidFill>
              <a:srgbClr val="D6DAE3"/>
            </a:solidFill>
            <a:prstDash val="solid"/>
          </a:ln>
          <a:effectLst>
            <a:outerShdw sx="100000" sy="100000" kx="0" ky="0" algn="bl" rotWithShape="0" blurRad="50800" dist="25400" dir="2700000">
              <a:srgbClr val="000000">
                <a:alpha val="12000"/>
              </a:srgbClr>
            </a:outerShdw>
          </a:effectLst>
        </p:spPr>
      </p:sp>
      <p:sp>
        <p:nvSpPr>
          <p:cNvPr id="8" name="Text 6"/>
          <p:cNvSpPr/>
          <p:nvPr/>
        </p:nvSpPr>
        <p:spPr>
          <a:xfrm>
            <a:off x="868680" y="2103120"/>
            <a:ext cx="5303520" cy="320040"/>
          </a:xfrm>
          <a:prstGeom prst="rect">
            <a:avLst/>
          </a:prstGeom>
          <a:noFill/>
          <a:ln/>
        </p:spPr>
        <p:txBody>
          <a:bodyPr wrap="square" rtlCol="0" anchor="ctr"/>
          <a:lstStyle/>
          <a:p>
            <a:pPr indent="0" marL="0">
              <a:buNone/>
            </a:pPr>
            <a:r>
              <a:rPr lang="en-US" sz="1800" b="1" dirty="0">
                <a:solidFill>
                  <a:srgbClr val="0B1F3A"/>
                </a:solidFill>
                <a:latin typeface="Calibri" pitchFamily="34" charset="0"/>
                <a:ea typeface="Calibri" pitchFamily="34" charset="-122"/>
                <a:cs typeface="Calibri" pitchFamily="34" charset="-120"/>
              </a:rPr>
              <a:t>Easy impact metrics (choose 1–2)</a:t>
            </a:r>
            <a:endParaRPr lang="en-US" sz="1800" dirty="0"/>
          </a:p>
        </p:txBody>
      </p:sp>
      <p:sp>
        <p:nvSpPr>
          <p:cNvPr id="9" name="Text 7"/>
          <p:cNvSpPr/>
          <p:nvPr/>
        </p:nvSpPr>
        <p:spPr>
          <a:xfrm>
            <a:off x="914400" y="2560320"/>
            <a:ext cx="5212080" cy="2011680"/>
          </a:xfrm>
          <a:prstGeom prst="rect">
            <a:avLst/>
          </a:prstGeom>
          <a:noFill/>
          <a:ln/>
        </p:spPr>
        <p:txBody>
          <a:bodyPr wrap="square" rtlCol="0" anchor="t"/>
          <a:lstStyle/>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Quiz/test average: baseline vs after a strategy</a:t>
            </a:r>
            <a:endParaRPr lang="en-US" sz="1400" dirty="0"/>
          </a:p>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Rubric: % meeting competency</a:t>
            </a:r>
            <a:endParaRPr lang="en-US" sz="1400" dirty="0"/>
          </a:p>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Writing quality: fewer errors, stronger structure</a:t>
            </a:r>
            <a:endParaRPr lang="en-US" sz="1400" dirty="0"/>
          </a:p>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Participation: more learners answering/questions asked</a:t>
            </a:r>
            <a:endParaRPr lang="en-US" sz="1400" dirty="0"/>
          </a:p>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Attendance: fewer absences (if relevant)</a:t>
            </a:r>
            <a:endParaRPr lang="en-US" sz="1400" dirty="0"/>
          </a:p>
        </p:txBody>
      </p:sp>
      <p:sp>
        <p:nvSpPr>
          <p:cNvPr id="10" name="Text 8"/>
          <p:cNvSpPr/>
          <p:nvPr/>
        </p:nvSpPr>
        <p:spPr>
          <a:xfrm>
            <a:off x="868680" y="4754880"/>
            <a:ext cx="5303520" cy="274320"/>
          </a:xfrm>
          <a:prstGeom prst="rect">
            <a:avLst/>
          </a:prstGeom>
          <a:noFill/>
          <a:ln/>
        </p:spPr>
        <p:txBody>
          <a:bodyPr wrap="square" rtlCol="0" anchor="ctr"/>
          <a:lstStyle/>
          <a:p>
            <a:pPr indent="0" marL="0">
              <a:buNone/>
            </a:pPr>
            <a:r>
              <a:rPr lang="en-US" sz="1600" b="1" dirty="0">
                <a:solidFill>
                  <a:srgbClr val="1BA098"/>
                </a:solidFill>
                <a:latin typeface="Calibri" pitchFamily="34" charset="0"/>
                <a:ea typeface="Calibri" pitchFamily="34" charset="-122"/>
                <a:cs typeface="Calibri" pitchFamily="34" charset="-120"/>
              </a:rPr>
              <a:t>Impact statement formula</a:t>
            </a:r>
            <a:endParaRPr lang="en-US" sz="1600" dirty="0"/>
          </a:p>
        </p:txBody>
      </p:sp>
      <p:sp>
        <p:nvSpPr>
          <p:cNvPr id="11" name="Text 9"/>
          <p:cNvSpPr/>
          <p:nvPr/>
        </p:nvSpPr>
        <p:spPr>
          <a:xfrm>
            <a:off x="868680" y="5074920"/>
            <a:ext cx="5303520" cy="1097280"/>
          </a:xfrm>
          <a:prstGeom prst="rect">
            <a:avLst/>
          </a:prstGeom>
          <a:noFill/>
          <a:ln/>
        </p:spPr>
        <p:txBody>
          <a:bodyPr wrap="square" rtlCol="0" anchor="ctr"/>
          <a:lstStyle/>
          <a:p>
            <a:pPr indent="0" marL="0">
              <a:buNone/>
            </a:pPr>
            <a:r>
              <a:rPr lang="en-US" sz="1300" i="1" dirty="0">
                <a:solidFill>
                  <a:srgbClr val="1B1F23"/>
                </a:solidFill>
                <a:latin typeface="Calibri" pitchFamily="34" charset="0"/>
                <a:ea typeface="Calibri" pitchFamily="34" charset="-122"/>
                <a:cs typeface="Calibri" pitchFamily="34" charset="-120"/>
              </a:rPr>
              <a:t>“Before __, learners were __. I introduced __. After __ weeks, __ improved (evidence: __). Next I will __.”</a:t>
            </a:r>
            <a:endParaRPr lang="en-US" sz="1300" dirty="0"/>
          </a:p>
        </p:txBody>
      </p:sp>
      <p:sp>
        <p:nvSpPr>
          <p:cNvPr id="12" name="Shape 10"/>
          <p:cNvSpPr/>
          <p:nvPr/>
        </p:nvSpPr>
        <p:spPr>
          <a:xfrm>
            <a:off x="6903720" y="1874520"/>
            <a:ext cx="4693615" cy="4480560"/>
          </a:xfrm>
          <a:prstGeom prst="roundRect">
            <a:avLst/>
          </a:prstGeom>
          <a:solidFill>
            <a:srgbClr val="E9F5F3"/>
          </a:solidFill>
          <a:ln w="12700">
            <a:solidFill>
              <a:srgbClr val="D6DAE3"/>
            </a:solidFill>
            <a:prstDash val="solid"/>
          </a:ln>
          <a:effectLst>
            <a:outerShdw sx="100000" sy="100000" kx="0" ky="0" algn="bl" rotWithShape="0" blurRad="50800" dist="25400" dir="2700000">
              <a:srgbClr val="000000">
                <a:alpha val="12000"/>
              </a:srgbClr>
            </a:outerShdw>
          </a:effectLst>
        </p:spPr>
      </p:sp>
      <p:sp>
        <p:nvSpPr>
          <p:cNvPr id="13" name="Text 11"/>
          <p:cNvSpPr/>
          <p:nvPr/>
        </p:nvSpPr>
        <p:spPr>
          <a:xfrm>
            <a:off x="7132320" y="2103120"/>
            <a:ext cx="4236415" cy="320040"/>
          </a:xfrm>
          <a:prstGeom prst="rect">
            <a:avLst/>
          </a:prstGeom>
          <a:noFill/>
          <a:ln/>
        </p:spPr>
        <p:txBody>
          <a:bodyPr wrap="square" rtlCol="0" anchor="ctr"/>
          <a:lstStyle/>
          <a:p>
            <a:pPr indent="0" marL="0">
              <a:buNone/>
            </a:pPr>
            <a:r>
              <a:rPr lang="en-US" sz="1800" b="1" dirty="0">
                <a:solidFill>
                  <a:srgbClr val="0B1F3A"/>
                </a:solidFill>
                <a:latin typeface="Calibri" pitchFamily="34" charset="0"/>
                <a:ea typeface="Calibri" pitchFamily="34" charset="-122"/>
                <a:cs typeface="Calibri" pitchFamily="34" charset="-120"/>
              </a:rPr>
              <a:t>Illustrative example</a:t>
            </a:r>
            <a:endParaRPr lang="en-US" sz="1800" dirty="0"/>
          </a:p>
        </p:txBody>
      </p:sp>
      <p:graphicFrame>
        <p:nvGraphicFramePr>
          <p:cNvPr id="14" name="Chart 0" descr=""/>
          <p:cNvGraphicFramePr/>
          <p:nvPr/>
        </p:nvGraphicFramePr>
        <p:xfrm>
          <a:off x="7132320" y="2560320"/>
          <a:ext cx="3962095" cy="1920240"/>
        </p:xfrm>
        <a:graphic xmlns:a="http://schemas.openxmlformats.org/drawingml/2006/main">
          <a:graphicData uri="http://schemas.openxmlformats.org/drawingml/2006/chart">
            <c:chart xmlns:c="http://schemas.openxmlformats.org/drawingml/2006/chart" r:id="rId1"/>
          </a:graphicData>
        </a:graphic>
      </p:graphicFrame>
      <p:sp>
        <p:nvSpPr>
          <p:cNvPr id="15" name="Text 12"/>
          <p:cNvSpPr/>
          <p:nvPr/>
        </p:nvSpPr>
        <p:spPr>
          <a:xfrm>
            <a:off x="7132320" y="4663440"/>
            <a:ext cx="3962095" cy="1463040"/>
          </a:xfrm>
          <a:prstGeom prst="rect">
            <a:avLst/>
          </a:prstGeom>
          <a:noFill/>
          <a:ln/>
        </p:spPr>
        <p:txBody>
          <a:bodyPr wrap="square" rtlCol="0" anchor="t"/>
          <a:lstStyle/>
          <a:p>
            <a:pPr indent="0" marL="0">
              <a:buNone/>
            </a:pPr>
            <a:r>
              <a:rPr lang="en-US" sz="1200" dirty="0">
                <a:solidFill>
                  <a:srgbClr val="1B1F23"/>
                </a:solidFill>
                <a:latin typeface="Calibri" pitchFamily="34" charset="0"/>
                <a:ea typeface="Calibri" pitchFamily="34" charset="-122"/>
                <a:cs typeface="Calibri" pitchFamily="34" charset="-120"/>
              </a:rPr>
              <a:t>Note: Use real data from your class (even small samples). Keep student identities private.</a:t>
            </a:r>
            <a:endParaRPr lang="en-US" sz="1200" dirty="0"/>
          </a:p>
        </p:txBody>
      </p:sp>
      <p:sp>
        <p:nvSpPr>
          <p:cNvPr id="16" name="Shape 13"/>
          <p:cNvSpPr/>
          <p:nvPr/>
        </p:nvSpPr>
        <p:spPr>
          <a:xfrm>
            <a:off x="0" y="6565392"/>
            <a:ext cx="12191695" cy="292608"/>
          </a:xfrm>
          <a:prstGeom prst="rect">
            <a:avLst/>
          </a:prstGeom>
          <a:solidFill>
            <a:srgbClr val="F5F7FA"/>
          </a:solidFill>
          <a:ln w="12700">
            <a:solidFill>
              <a:srgbClr val="F5F7FA"/>
            </a:solidFill>
            <a:prstDash val="solid"/>
          </a:ln>
        </p:spPr>
      </p:sp>
      <p:sp>
        <p:nvSpPr>
          <p:cNvPr id="17" name="Text 14"/>
          <p:cNvSpPr/>
          <p:nvPr/>
        </p:nvSpPr>
        <p:spPr>
          <a:xfrm>
            <a:off x="594360" y="6620256"/>
            <a:ext cx="11002975" cy="201168"/>
          </a:xfrm>
          <a:prstGeom prst="rect">
            <a:avLst/>
          </a:prstGeom>
          <a:noFill/>
          <a:ln/>
        </p:spPr>
        <p:txBody>
          <a:bodyPr wrap="square" rtlCol="0" anchor="ctr"/>
          <a:lstStyle/>
          <a:p>
            <a:pPr indent="0" marL="0">
              <a:buNone/>
            </a:pPr>
            <a:r>
              <a:rPr lang="en-US" sz="1000" dirty="0">
                <a:solidFill>
                  <a:srgbClr val="6B7280"/>
                </a:solidFill>
                <a:latin typeface="Calibri" pitchFamily="34" charset="0"/>
                <a:ea typeface="Calibri" pitchFamily="34" charset="-122"/>
                <a:cs typeface="Calibri" pitchFamily="34" charset="-120"/>
              </a:rPr>
              <a:t>Developing a Digital Teaching Portfolio (Zaria–Kaduna, Kaduna State)</a:t>
            </a:r>
            <a:endParaRPr lang="en-US" sz="1000" dirty="0"/>
          </a:p>
        </p:txBody>
      </p:sp>
      <p:sp>
        <p:nvSpPr>
          <p:cNvPr id="18" name="Text 15"/>
          <p:cNvSpPr/>
          <p:nvPr/>
        </p:nvSpPr>
        <p:spPr>
          <a:xfrm>
            <a:off x="10682935" y="6620256"/>
            <a:ext cx="914400" cy="201168"/>
          </a:xfrm>
          <a:prstGeom prst="rect">
            <a:avLst/>
          </a:prstGeom>
          <a:noFill/>
          <a:ln/>
        </p:spPr>
        <p:txBody>
          <a:bodyPr wrap="square" rtlCol="0" anchor="ctr"/>
          <a:lstStyle/>
          <a:p>
            <a:pPr algn="r" indent="0" marL="0">
              <a:buNone/>
            </a:pPr>
            <a:r>
              <a:rPr lang="en-US" sz="1000" dirty="0">
                <a:solidFill>
                  <a:srgbClr val="6B7280"/>
                </a:solidFill>
                <a:latin typeface="Calibri" pitchFamily="34" charset="0"/>
                <a:ea typeface="Calibri" pitchFamily="34" charset="-122"/>
                <a:cs typeface="Calibri" pitchFamily="34" charset="-120"/>
              </a:rPr>
              <a:t>14/20</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0B1F3A"/>
          </a:solidFill>
          <a:ln w="12700">
            <a:solidFill>
              <a:srgbClr val="0B1F3A"/>
            </a:solidFill>
            <a:prstDash val="solid"/>
          </a:ln>
        </p:spPr>
      </p:sp>
      <p:sp>
        <p:nvSpPr>
          <p:cNvPr id="3" name="Text 1"/>
          <p:cNvSpPr/>
          <p:nvPr/>
        </p:nvSpPr>
        <p:spPr>
          <a:xfrm>
            <a:off x="594360" y="109728"/>
            <a:ext cx="6979615" cy="320040"/>
          </a:xfrm>
          <a:prstGeom prst="rect">
            <a:avLst/>
          </a:prstGeom>
          <a:noFill/>
          <a:ln/>
        </p:spPr>
        <p:txBody>
          <a:bodyPr wrap="square" rtlCol="0" anchor="ctr"/>
          <a:lstStyle/>
          <a:p>
            <a:pPr indent="0" marL="0">
              <a:buNone/>
            </a:pPr>
            <a:r>
              <a:rPr lang="en-US" sz="1800" b="1" dirty="0">
                <a:solidFill>
                  <a:srgbClr val="FFFFFF"/>
                </a:solidFill>
                <a:latin typeface="Calibri" pitchFamily="34" charset="0"/>
                <a:ea typeface="Calibri" pitchFamily="34" charset="-122"/>
                <a:cs typeface="Calibri" pitchFamily="34" charset="-120"/>
              </a:rPr>
              <a:t>Developing a Digital Teaching Portfolio</a:t>
            </a:r>
            <a:endParaRPr lang="en-US" sz="1800" dirty="0"/>
          </a:p>
        </p:txBody>
      </p:sp>
      <p:sp>
        <p:nvSpPr>
          <p:cNvPr id="4" name="Text 2"/>
          <p:cNvSpPr/>
          <p:nvPr/>
        </p:nvSpPr>
        <p:spPr>
          <a:xfrm>
            <a:off x="7756855" y="128016"/>
            <a:ext cx="3840480" cy="320040"/>
          </a:xfrm>
          <a:prstGeom prst="rect">
            <a:avLst/>
          </a:prstGeom>
          <a:noFill/>
          <a:ln/>
        </p:spPr>
        <p:txBody>
          <a:bodyPr wrap="square" rtlCol="0" anchor="ctr"/>
          <a:lstStyle/>
          <a:p>
            <a:pPr algn="r" indent="0" marL="0">
              <a:buNone/>
            </a:pPr>
            <a:r>
              <a:rPr lang="en-US" sz="1200" dirty="0">
                <a:solidFill>
                  <a:srgbClr val="E9F5F3"/>
                </a:solidFill>
                <a:latin typeface="Calibri" pitchFamily="34" charset="0"/>
                <a:ea typeface="Calibri" pitchFamily="34" charset="-122"/>
                <a:cs typeface="Calibri" pitchFamily="34" charset="-120"/>
              </a:rPr>
              <a:t>Reflection</a:t>
            </a:r>
            <a:endParaRPr lang="en-US" sz="1200" dirty="0"/>
          </a:p>
        </p:txBody>
      </p:sp>
      <p:sp>
        <p:nvSpPr>
          <p:cNvPr id="5" name="Text 3"/>
          <p:cNvSpPr/>
          <p:nvPr/>
        </p:nvSpPr>
        <p:spPr>
          <a:xfrm>
            <a:off x="594360" y="713232"/>
            <a:ext cx="11002975" cy="438912"/>
          </a:xfrm>
          <a:prstGeom prst="rect">
            <a:avLst/>
          </a:prstGeom>
          <a:noFill/>
          <a:ln/>
        </p:spPr>
        <p:txBody>
          <a:bodyPr wrap="square" rtlCol="0" anchor="ctr"/>
          <a:lstStyle/>
          <a:p>
            <a:pPr indent="0" marL="0">
              <a:buNone/>
            </a:pPr>
            <a:r>
              <a:rPr lang="en-US" sz="2800" b="1" dirty="0">
                <a:solidFill>
                  <a:srgbClr val="1B1F23"/>
                </a:solidFill>
                <a:latin typeface="Calibri" pitchFamily="34" charset="0"/>
                <a:ea typeface="Calibri" pitchFamily="34" charset="-122"/>
                <a:cs typeface="Calibri" pitchFamily="34" charset="-120"/>
              </a:rPr>
              <a:t>Reflection that sounds professional</a:t>
            </a:r>
            <a:endParaRPr lang="en-US" sz="2800" dirty="0"/>
          </a:p>
        </p:txBody>
      </p:sp>
      <p:sp>
        <p:nvSpPr>
          <p:cNvPr id="6" name="Text 4"/>
          <p:cNvSpPr/>
          <p:nvPr/>
        </p:nvSpPr>
        <p:spPr>
          <a:xfrm>
            <a:off x="594360" y="1170432"/>
            <a:ext cx="11002975" cy="411480"/>
          </a:xfrm>
          <a:prstGeom prst="rect">
            <a:avLst/>
          </a:prstGeom>
          <a:noFill/>
          <a:ln/>
        </p:spPr>
        <p:txBody>
          <a:bodyPr wrap="square" rtlCol="0" anchor="ctr"/>
          <a:lstStyle/>
          <a:p>
            <a:pPr indent="0" marL="0">
              <a:buNone/>
            </a:pPr>
            <a:r>
              <a:rPr lang="en-US" sz="1400" dirty="0">
                <a:solidFill>
                  <a:srgbClr val="6B7280"/>
                </a:solidFill>
                <a:latin typeface="Calibri" pitchFamily="34" charset="0"/>
                <a:ea typeface="Calibri" pitchFamily="34" charset="-122"/>
                <a:cs typeface="Calibri" pitchFamily="34" charset="-120"/>
              </a:rPr>
              <a:t>Reflection is not a diary — it is evidence of learning and improvement.</a:t>
            </a:r>
            <a:endParaRPr lang="en-US" sz="1400" dirty="0"/>
          </a:p>
        </p:txBody>
      </p:sp>
      <p:sp>
        <p:nvSpPr>
          <p:cNvPr id="7" name="Shape 5"/>
          <p:cNvSpPr/>
          <p:nvPr/>
        </p:nvSpPr>
        <p:spPr>
          <a:xfrm>
            <a:off x="594360" y="1874520"/>
            <a:ext cx="11002975" cy="1965960"/>
          </a:xfrm>
          <a:prstGeom prst="roundRect">
            <a:avLst/>
          </a:prstGeom>
          <a:solidFill>
            <a:srgbClr val="FFFFFF"/>
          </a:solidFill>
          <a:ln w="12700">
            <a:solidFill>
              <a:srgbClr val="D6DAE3"/>
            </a:solidFill>
            <a:prstDash val="solid"/>
          </a:ln>
          <a:effectLst>
            <a:outerShdw sx="100000" sy="100000" kx="0" ky="0" algn="bl" rotWithShape="0" blurRad="50800" dist="25400" dir="2700000">
              <a:srgbClr val="000000">
                <a:alpha val="12000"/>
              </a:srgbClr>
            </a:outerShdw>
          </a:effectLst>
        </p:spPr>
      </p:sp>
      <p:sp>
        <p:nvSpPr>
          <p:cNvPr id="8" name="Text 6"/>
          <p:cNvSpPr/>
          <p:nvPr/>
        </p:nvSpPr>
        <p:spPr>
          <a:xfrm>
            <a:off x="868680" y="2103120"/>
            <a:ext cx="10454335" cy="274320"/>
          </a:xfrm>
          <a:prstGeom prst="rect">
            <a:avLst/>
          </a:prstGeom>
          <a:noFill/>
          <a:ln/>
        </p:spPr>
        <p:txBody>
          <a:bodyPr wrap="square" rtlCol="0" anchor="ctr"/>
          <a:lstStyle/>
          <a:p>
            <a:pPr indent="0" marL="0">
              <a:buNone/>
            </a:pPr>
            <a:r>
              <a:rPr lang="en-US" sz="1800" b="1" dirty="0">
                <a:solidFill>
                  <a:srgbClr val="0B1F3A"/>
                </a:solidFill>
                <a:latin typeface="Calibri" pitchFamily="34" charset="0"/>
                <a:ea typeface="Calibri" pitchFamily="34" charset="-122"/>
                <a:cs typeface="Calibri" pitchFamily="34" charset="-120"/>
              </a:rPr>
              <a:t>The 3‑part structure</a:t>
            </a:r>
            <a:endParaRPr lang="en-US" sz="1800" dirty="0"/>
          </a:p>
        </p:txBody>
      </p:sp>
      <p:sp>
        <p:nvSpPr>
          <p:cNvPr id="9" name="Text 7"/>
          <p:cNvSpPr/>
          <p:nvPr/>
        </p:nvSpPr>
        <p:spPr>
          <a:xfrm>
            <a:off x="868680" y="2514600"/>
            <a:ext cx="10454335" cy="457200"/>
          </a:xfrm>
          <a:prstGeom prst="rect">
            <a:avLst/>
          </a:prstGeom>
          <a:noFill/>
          <a:ln/>
        </p:spPr>
        <p:txBody>
          <a:bodyPr wrap="square" rtlCol="0" anchor="ctr"/>
          <a:lstStyle/>
          <a:p>
            <a:pPr indent="0" marL="0">
              <a:buNone/>
            </a:pPr>
            <a:r>
              <a:rPr lang="en-US" sz="1600" dirty="0">
                <a:solidFill>
                  <a:srgbClr val="1B1F23"/>
                </a:solidFill>
                <a:latin typeface="Calibri" pitchFamily="34" charset="0"/>
                <a:ea typeface="Calibri" pitchFamily="34" charset="-122"/>
                <a:cs typeface="Calibri" pitchFamily="34" charset="-120"/>
              </a:rPr>
              <a:t>What happened  →  So what (why it matters)  →  Now what (what you’ll change)</a:t>
            </a:r>
            <a:endParaRPr lang="en-US" sz="1600" dirty="0"/>
          </a:p>
        </p:txBody>
      </p:sp>
      <p:sp>
        <p:nvSpPr>
          <p:cNvPr id="10" name="Text 8"/>
          <p:cNvSpPr/>
          <p:nvPr/>
        </p:nvSpPr>
        <p:spPr>
          <a:xfrm>
            <a:off x="868680" y="3017520"/>
            <a:ext cx="10454335" cy="320040"/>
          </a:xfrm>
          <a:prstGeom prst="rect">
            <a:avLst/>
          </a:prstGeom>
          <a:noFill/>
          <a:ln/>
        </p:spPr>
        <p:txBody>
          <a:bodyPr wrap="square" rtlCol="0" anchor="ctr"/>
          <a:lstStyle/>
          <a:p>
            <a:pPr indent="0" marL="0">
              <a:buNone/>
            </a:pPr>
            <a:r>
              <a:rPr lang="en-US" sz="1300" i="1" dirty="0">
                <a:solidFill>
                  <a:srgbClr val="6B7280"/>
                </a:solidFill>
                <a:latin typeface="Calibri" pitchFamily="34" charset="0"/>
                <a:ea typeface="Calibri" pitchFamily="34" charset="-122"/>
                <a:cs typeface="Calibri" pitchFamily="34" charset="-120"/>
              </a:rPr>
              <a:t>Keep it short: 4–8 sentences is often enough if the evidence is strong.</a:t>
            </a:r>
            <a:endParaRPr lang="en-US" sz="1300" dirty="0"/>
          </a:p>
        </p:txBody>
      </p:sp>
      <p:sp>
        <p:nvSpPr>
          <p:cNvPr id="11" name="Shape 9"/>
          <p:cNvSpPr/>
          <p:nvPr/>
        </p:nvSpPr>
        <p:spPr>
          <a:xfrm>
            <a:off x="594360" y="4114800"/>
            <a:ext cx="11002975" cy="2240280"/>
          </a:xfrm>
          <a:prstGeom prst="roundRect">
            <a:avLst/>
          </a:prstGeom>
          <a:solidFill>
            <a:srgbClr val="E9F5F3"/>
          </a:solidFill>
          <a:ln w="12700">
            <a:solidFill>
              <a:srgbClr val="D6DAE3"/>
            </a:solidFill>
            <a:prstDash val="solid"/>
          </a:ln>
          <a:effectLst>
            <a:outerShdw sx="100000" sy="100000" kx="0" ky="0" algn="bl" rotWithShape="0" blurRad="50800" dist="25400" dir="2700000">
              <a:srgbClr val="000000">
                <a:alpha val="12000"/>
              </a:srgbClr>
            </a:outerShdw>
          </a:effectLst>
        </p:spPr>
      </p:sp>
      <p:sp>
        <p:nvSpPr>
          <p:cNvPr id="12" name="Text 10"/>
          <p:cNvSpPr/>
          <p:nvPr/>
        </p:nvSpPr>
        <p:spPr>
          <a:xfrm>
            <a:off x="868680" y="4297680"/>
            <a:ext cx="10454335" cy="320040"/>
          </a:xfrm>
          <a:prstGeom prst="rect">
            <a:avLst/>
          </a:prstGeom>
          <a:noFill/>
          <a:ln/>
        </p:spPr>
        <p:txBody>
          <a:bodyPr wrap="square" rtlCol="0" anchor="ctr"/>
          <a:lstStyle/>
          <a:p>
            <a:pPr indent="0" marL="0">
              <a:buNone/>
            </a:pPr>
            <a:r>
              <a:rPr lang="en-US" sz="1800" b="1" dirty="0">
                <a:solidFill>
                  <a:srgbClr val="0B1F3A"/>
                </a:solidFill>
                <a:latin typeface="Calibri" pitchFamily="34" charset="0"/>
                <a:ea typeface="Calibri" pitchFamily="34" charset="-122"/>
                <a:cs typeface="Calibri" pitchFamily="34" charset="-120"/>
              </a:rPr>
              <a:t>Example (copy and adapt)</a:t>
            </a:r>
            <a:endParaRPr lang="en-US" sz="1800" dirty="0"/>
          </a:p>
        </p:txBody>
      </p:sp>
      <p:sp>
        <p:nvSpPr>
          <p:cNvPr id="13" name="Text 11"/>
          <p:cNvSpPr/>
          <p:nvPr/>
        </p:nvSpPr>
        <p:spPr>
          <a:xfrm>
            <a:off x="868680" y="4663440"/>
            <a:ext cx="10454335" cy="1508760"/>
          </a:xfrm>
          <a:prstGeom prst="rect">
            <a:avLst/>
          </a:prstGeom>
          <a:noFill/>
          <a:ln/>
        </p:spPr>
        <p:txBody>
          <a:bodyPr wrap="square" rtlCol="0" anchor="t"/>
          <a:lstStyle/>
          <a:p>
            <a:pPr indent="0" marL="0">
              <a:buNone/>
            </a:pPr>
            <a:r>
              <a:rPr lang="en-US" sz="1400" i="1" dirty="0">
                <a:solidFill>
                  <a:srgbClr val="1B1F23"/>
                </a:solidFill>
                <a:latin typeface="Calibri" pitchFamily="34" charset="0"/>
                <a:ea typeface="Calibri" pitchFamily="34" charset="-122"/>
                <a:cs typeface="Calibri" pitchFamily="34" charset="-120"/>
              </a:rPr>
              <a:t>“In JSS2 fractions, many learners struggled with equivalent fractions. I introduced 10‑minute daily practice using visual models and peer checking. After 3 weeks, the class average improved from 42% to 67% and more learners attempted word problems. Next, I will add a short diagnostic at the start of each week and target support for the bottom 5 learners.”</a:t>
            </a:r>
            <a:endParaRPr lang="en-US" sz="1400" dirty="0"/>
          </a:p>
        </p:txBody>
      </p:sp>
      <p:sp>
        <p:nvSpPr>
          <p:cNvPr id="14" name="Shape 12"/>
          <p:cNvSpPr/>
          <p:nvPr/>
        </p:nvSpPr>
        <p:spPr>
          <a:xfrm>
            <a:off x="0" y="6565392"/>
            <a:ext cx="12191695" cy="292608"/>
          </a:xfrm>
          <a:prstGeom prst="rect">
            <a:avLst/>
          </a:prstGeom>
          <a:solidFill>
            <a:srgbClr val="F5F7FA"/>
          </a:solidFill>
          <a:ln w="12700">
            <a:solidFill>
              <a:srgbClr val="F5F7FA"/>
            </a:solidFill>
            <a:prstDash val="solid"/>
          </a:ln>
        </p:spPr>
      </p:sp>
      <p:sp>
        <p:nvSpPr>
          <p:cNvPr id="15" name="Text 13"/>
          <p:cNvSpPr/>
          <p:nvPr/>
        </p:nvSpPr>
        <p:spPr>
          <a:xfrm>
            <a:off x="594360" y="6620256"/>
            <a:ext cx="11002975" cy="201168"/>
          </a:xfrm>
          <a:prstGeom prst="rect">
            <a:avLst/>
          </a:prstGeom>
          <a:noFill/>
          <a:ln/>
        </p:spPr>
        <p:txBody>
          <a:bodyPr wrap="square" rtlCol="0" anchor="ctr"/>
          <a:lstStyle/>
          <a:p>
            <a:pPr indent="0" marL="0">
              <a:buNone/>
            </a:pPr>
            <a:r>
              <a:rPr lang="en-US" sz="1000" dirty="0">
                <a:solidFill>
                  <a:srgbClr val="6B7280"/>
                </a:solidFill>
                <a:latin typeface="Calibri" pitchFamily="34" charset="0"/>
                <a:ea typeface="Calibri" pitchFamily="34" charset="-122"/>
                <a:cs typeface="Calibri" pitchFamily="34" charset="-120"/>
              </a:rPr>
              <a:t>Developing a Digital Teaching Portfolio (Zaria–Kaduna, Kaduna State)</a:t>
            </a:r>
            <a:endParaRPr lang="en-US" sz="1000" dirty="0"/>
          </a:p>
        </p:txBody>
      </p:sp>
      <p:sp>
        <p:nvSpPr>
          <p:cNvPr id="16" name="Text 14"/>
          <p:cNvSpPr/>
          <p:nvPr/>
        </p:nvSpPr>
        <p:spPr>
          <a:xfrm>
            <a:off x="10682935" y="6620256"/>
            <a:ext cx="914400" cy="201168"/>
          </a:xfrm>
          <a:prstGeom prst="rect">
            <a:avLst/>
          </a:prstGeom>
          <a:noFill/>
          <a:ln/>
        </p:spPr>
        <p:txBody>
          <a:bodyPr wrap="square" rtlCol="0" anchor="ctr"/>
          <a:lstStyle/>
          <a:p>
            <a:pPr algn="r" indent="0" marL="0">
              <a:buNone/>
            </a:pPr>
            <a:r>
              <a:rPr lang="en-US" sz="1000" dirty="0">
                <a:solidFill>
                  <a:srgbClr val="6B7280"/>
                </a:solidFill>
                <a:latin typeface="Calibri" pitchFamily="34" charset="0"/>
                <a:ea typeface="Calibri" pitchFamily="34" charset="-122"/>
                <a:cs typeface="Calibri" pitchFamily="34" charset="-120"/>
              </a:rPr>
              <a:t>15/20</a:t>
            </a:r>
            <a:endParaRPr lang="en-US" sz="1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0B1F3A"/>
          </a:solidFill>
          <a:ln w="12700">
            <a:solidFill>
              <a:srgbClr val="0B1F3A"/>
            </a:solidFill>
            <a:prstDash val="solid"/>
          </a:ln>
        </p:spPr>
      </p:sp>
      <p:sp>
        <p:nvSpPr>
          <p:cNvPr id="3" name="Text 1"/>
          <p:cNvSpPr/>
          <p:nvPr/>
        </p:nvSpPr>
        <p:spPr>
          <a:xfrm>
            <a:off x="594360" y="109728"/>
            <a:ext cx="6979615" cy="320040"/>
          </a:xfrm>
          <a:prstGeom prst="rect">
            <a:avLst/>
          </a:prstGeom>
          <a:noFill/>
          <a:ln/>
        </p:spPr>
        <p:txBody>
          <a:bodyPr wrap="square" rtlCol="0" anchor="ctr"/>
          <a:lstStyle/>
          <a:p>
            <a:pPr indent="0" marL="0">
              <a:buNone/>
            </a:pPr>
            <a:r>
              <a:rPr lang="en-US" sz="1800" b="1" dirty="0">
                <a:solidFill>
                  <a:srgbClr val="FFFFFF"/>
                </a:solidFill>
                <a:latin typeface="Calibri" pitchFamily="34" charset="0"/>
                <a:ea typeface="Calibri" pitchFamily="34" charset="-122"/>
                <a:cs typeface="Calibri" pitchFamily="34" charset="-120"/>
              </a:rPr>
              <a:t>Developing a Digital Teaching Portfolio</a:t>
            </a:r>
            <a:endParaRPr lang="en-US" sz="1800" dirty="0"/>
          </a:p>
        </p:txBody>
      </p:sp>
      <p:sp>
        <p:nvSpPr>
          <p:cNvPr id="4" name="Text 2"/>
          <p:cNvSpPr/>
          <p:nvPr/>
        </p:nvSpPr>
        <p:spPr>
          <a:xfrm>
            <a:off x="7756855" y="128016"/>
            <a:ext cx="3840480" cy="320040"/>
          </a:xfrm>
          <a:prstGeom prst="rect">
            <a:avLst/>
          </a:prstGeom>
          <a:noFill/>
          <a:ln/>
        </p:spPr>
        <p:txBody>
          <a:bodyPr wrap="square" rtlCol="0" anchor="ctr"/>
          <a:lstStyle/>
          <a:p>
            <a:pPr algn="r" indent="0" marL="0">
              <a:buNone/>
            </a:pPr>
            <a:r>
              <a:rPr lang="en-US" sz="1200" dirty="0">
                <a:solidFill>
                  <a:srgbClr val="E9F5F3"/>
                </a:solidFill>
                <a:latin typeface="Calibri" pitchFamily="34" charset="0"/>
                <a:ea typeface="Calibri" pitchFamily="34" charset="-122"/>
                <a:cs typeface="Calibri" pitchFamily="34" charset="-120"/>
              </a:rPr>
              <a:t>Safeguarding</a:t>
            </a:r>
            <a:endParaRPr lang="en-US" sz="1200" dirty="0"/>
          </a:p>
        </p:txBody>
      </p:sp>
      <p:sp>
        <p:nvSpPr>
          <p:cNvPr id="5" name="Text 3"/>
          <p:cNvSpPr/>
          <p:nvPr/>
        </p:nvSpPr>
        <p:spPr>
          <a:xfrm>
            <a:off x="594360" y="713232"/>
            <a:ext cx="11002975" cy="438912"/>
          </a:xfrm>
          <a:prstGeom prst="rect">
            <a:avLst/>
          </a:prstGeom>
          <a:noFill/>
          <a:ln/>
        </p:spPr>
        <p:txBody>
          <a:bodyPr wrap="square" rtlCol="0" anchor="ctr"/>
          <a:lstStyle/>
          <a:p>
            <a:pPr indent="0" marL="0">
              <a:buNone/>
            </a:pPr>
            <a:r>
              <a:rPr lang="en-US" sz="2800" b="1" dirty="0">
                <a:solidFill>
                  <a:srgbClr val="1B1F23"/>
                </a:solidFill>
                <a:latin typeface="Calibri" pitchFamily="34" charset="0"/>
                <a:ea typeface="Calibri" pitchFamily="34" charset="-122"/>
                <a:cs typeface="Calibri" pitchFamily="34" charset="-120"/>
              </a:rPr>
              <a:t>Safeguarding, privacy &amp; consent</a:t>
            </a:r>
            <a:endParaRPr lang="en-US" sz="2800" dirty="0"/>
          </a:p>
        </p:txBody>
      </p:sp>
      <p:sp>
        <p:nvSpPr>
          <p:cNvPr id="6" name="Text 4"/>
          <p:cNvSpPr/>
          <p:nvPr/>
        </p:nvSpPr>
        <p:spPr>
          <a:xfrm>
            <a:off x="594360" y="1170432"/>
            <a:ext cx="11002975" cy="411480"/>
          </a:xfrm>
          <a:prstGeom prst="rect">
            <a:avLst/>
          </a:prstGeom>
          <a:noFill/>
          <a:ln/>
        </p:spPr>
        <p:txBody>
          <a:bodyPr wrap="square" rtlCol="0" anchor="ctr"/>
          <a:lstStyle/>
          <a:p>
            <a:pPr indent="0" marL="0">
              <a:buNone/>
            </a:pPr>
            <a:r>
              <a:rPr lang="en-US" sz="1400" dirty="0">
                <a:solidFill>
                  <a:srgbClr val="6B7280"/>
                </a:solidFill>
                <a:latin typeface="Calibri" pitchFamily="34" charset="0"/>
                <a:ea typeface="Calibri" pitchFamily="34" charset="-122"/>
                <a:cs typeface="Calibri" pitchFamily="34" charset="-120"/>
              </a:rPr>
              <a:t>Primary/secondary portfolios must protect learners and comply with data protection expectations.</a:t>
            </a:r>
            <a:endParaRPr lang="en-US" sz="1400" dirty="0"/>
          </a:p>
        </p:txBody>
      </p:sp>
      <p:sp>
        <p:nvSpPr>
          <p:cNvPr id="7" name="Shape 5"/>
          <p:cNvSpPr/>
          <p:nvPr/>
        </p:nvSpPr>
        <p:spPr>
          <a:xfrm>
            <a:off x="594360" y="1874520"/>
            <a:ext cx="5227168" cy="4480560"/>
          </a:xfrm>
          <a:prstGeom prst="roundRect">
            <a:avLst/>
          </a:prstGeom>
          <a:solidFill>
            <a:srgbClr val="FFFFFF"/>
          </a:solidFill>
          <a:ln w="12700">
            <a:solidFill>
              <a:srgbClr val="D6DAE3"/>
            </a:solidFill>
            <a:prstDash val="solid"/>
          </a:ln>
          <a:effectLst>
            <a:outerShdw sx="100000" sy="100000" kx="0" ky="0" algn="bl" rotWithShape="0" blurRad="50800" dist="25400" dir="2700000">
              <a:srgbClr val="000000">
                <a:alpha val="12000"/>
              </a:srgbClr>
            </a:outerShdw>
          </a:effectLst>
        </p:spPr>
      </p:sp>
      <p:sp>
        <p:nvSpPr>
          <p:cNvPr id="8" name="Text 6"/>
          <p:cNvSpPr/>
          <p:nvPr/>
        </p:nvSpPr>
        <p:spPr>
          <a:xfrm>
            <a:off x="868680" y="2103120"/>
            <a:ext cx="4678528" cy="320040"/>
          </a:xfrm>
          <a:prstGeom prst="rect">
            <a:avLst/>
          </a:prstGeom>
          <a:noFill/>
          <a:ln/>
        </p:spPr>
        <p:txBody>
          <a:bodyPr wrap="square" rtlCol="0" anchor="ctr"/>
          <a:lstStyle/>
          <a:p>
            <a:pPr indent="0" marL="0">
              <a:buNone/>
            </a:pPr>
            <a:r>
              <a:rPr lang="en-US" sz="1800" b="1" dirty="0">
                <a:solidFill>
                  <a:srgbClr val="C0362C"/>
                </a:solidFill>
                <a:latin typeface="Calibri" pitchFamily="34" charset="0"/>
                <a:ea typeface="Calibri" pitchFamily="34" charset="-122"/>
                <a:cs typeface="Calibri" pitchFamily="34" charset="-120"/>
              </a:rPr>
              <a:t>Non‑negotiables</a:t>
            </a:r>
            <a:endParaRPr lang="en-US" sz="1800" dirty="0"/>
          </a:p>
        </p:txBody>
      </p:sp>
      <p:sp>
        <p:nvSpPr>
          <p:cNvPr id="9" name="Text 7"/>
          <p:cNvSpPr/>
          <p:nvPr/>
        </p:nvSpPr>
        <p:spPr>
          <a:xfrm>
            <a:off x="914400" y="2560320"/>
            <a:ext cx="4587088" cy="3566160"/>
          </a:xfrm>
          <a:prstGeom prst="rect">
            <a:avLst/>
          </a:prstGeom>
          <a:noFill/>
          <a:ln/>
        </p:spPr>
        <p:txBody>
          <a:bodyPr wrap="square" rtlCol="0" anchor="t"/>
          <a:lstStyle/>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Remove learner names/IDs from work samples and results</a:t>
            </a:r>
            <a:endParaRPr lang="en-US" sz="1400" dirty="0"/>
          </a:p>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Avoid showing faces unless your school has written consent</a:t>
            </a:r>
            <a:endParaRPr lang="en-US" sz="1400" dirty="0"/>
          </a:p>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Don’t post report cards or registers publicly</a:t>
            </a:r>
            <a:endParaRPr lang="en-US" sz="1400" dirty="0"/>
          </a:p>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Use view‑only links (no edit permissions)</a:t>
            </a:r>
            <a:endParaRPr lang="en-US" sz="1400" dirty="0"/>
          </a:p>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Keep a “Public” version and an “Internal” version if needed</a:t>
            </a:r>
            <a:endParaRPr lang="en-US" sz="1400" dirty="0"/>
          </a:p>
        </p:txBody>
      </p:sp>
      <p:sp>
        <p:nvSpPr>
          <p:cNvPr id="10" name="Shape 8"/>
          <p:cNvSpPr/>
          <p:nvPr/>
        </p:nvSpPr>
        <p:spPr>
          <a:xfrm>
            <a:off x="6370168" y="1874520"/>
            <a:ext cx="5227168" cy="4480560"/>
          </a:xfrm>
          <a:prstGeom prst="roundRect">
            <a:avLst/>
          </a:prstGeom>
          <a:solidFill>
            <a:srgbClr val="E9F5F3"/>
          </a:solidFill>
          <a:ln w="12700">
            <a:solidFill>
              <a:srgbClr val="D6DAE3"/>
            </a:solidFill>
            <a:prstDash val="solid"/>
          </a:ln>
          <a:effectLst>
            <a:outerShdw sx="100000" sy="100000" kx="0" ky="0" algn="bl" rotWithShape="0" blurRad="50800" dist="25400" dir="2700000">
              <a:srgbClr val="000000">
                <a:alpha val="12000"/>
              </a:srgbClr>
            </a:outerShdw>
          </a:effectLst>
        </p:spPr>
      </p:sp>
      <p:sp>
        <p:nvSpPr>
          <p:cNvPr id="11" name="Text 9"/>
          <p:cNvSpPr/>
          <p:nvPr/>
        </p:nvSpPr>
        <p:spPr>
          <a:xfrm>
            <a:off x="6644488" y="2103120"/>
            <a:ext cx="4678528" cy="320040"/>
          </a:xfrm>
          <a:prstGeom prst="rect">
            <a:avLst/>
          </a:prstGeom>
          <a:noFill/>
          <a:ln/>
        </p:spPr>
        <p:txBody>
          <a:bodyPr wrap="square" rtlCol="0" anchor="ctr"/>
          <a:lstStyle/>
          <a:p>
            <a:pPr indent="0" marL="0">
              <a:buNone/>
            </a:pPr>
            <a:r>
              <a:rPr lang="en-US" sz="1800" b="1" dirty="0">
                <a:solidFill>
                  <a:srgbClr val="0B1F3A"/>
                </a:solidFill>
                <a:latin typeface="Calibri" pitchFamily="34" charset="0"/>
                <a:ea typeface="Calibri" pitchFamily="34" charset="-122"/>
                <a:cs typeface="Calibri" pitchFamily="34" charset="-120"/>
              </a:rPr>
              <a:t>Practical sharing settings</a:t>
            </a:r>
            <a:endParaRPr lang="en-US" sz="1800" dirty="0"/>
          </a:p>
        </p:txBody>
      </p:sp>
      <p:sp>
        <p:nvSpPr>
          <p:cNvPr id="12" name="Text 10"/>
          <p:cNvSpPr/>
          <p:nvPr/>
        </p:nvSpPr>
        <p:spPr>
          <a:xfrm>
            <a:off x="6690208" y="2560320"/>
            <a:ext cx="4587088" cy="3108960"/>
          </a:xfrm>
          <a:prstGeom prst="rect">
            <a:avLst/>
          </a:prstGeom>
          <a:noFill/>
          <a:ln/>
        </p:spPr>
        <p:txBody>
          <a:bodyPr wrap="square" rtlCol="0" anchor="t"/>
          <a:lstStyle/>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Default: Restricted (only those you add)</a:t>
            </a:r>
            <a:endParaRPr lang="en-US" sz="1400" dirty="0"/>
          </a:p>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If needed: Anyone with the link can view (not edit)</a:t>
            </a:r>
            <a:endParaRPr lang="en-US" sz="1400" dirty="0"/>
          </a:p>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Use separate folders: Public_Evidence vs Internal_Evidence</a:t>
            </a:r>
            <a:endParaRPr lang="en-US" sz="1400" dirty="0"/>
          </a:p>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Caption media: what/when/why (no learner identifiers)</a:t>
            </a:r>
            <a:endParaRPr lang="en-US" sz="1400" dirty="0"/>
          </a:p>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When in doubt: leave it out or anonymise it</a:t>
            </a:r>
            <a:endParaRPr lang="en-US" sz="1400" dirty="0"/>
          </a:p>
        </p:txBody>
      </p:sp>
      <p:sp>
        <p:nvSpPr>
          <p:cNvPr id="13" name="Text 11"/>
          <p:cNvSpPr/>
          <p:nvPr/>
        </p:nvSpPr>
        <p:spPr>
          <a:xfrm>
            <a:off x="6690208" y="5760720"/>
            <a:ext cx="4587088" cy="457200"/>
          </a:xfrm>
          <a:prstGeom prst="rect">
            <a:avLst/>
          </a:prstGeom>
          <a:noFill/>
          <a:ln/>
        </p:spPr>
        <p:txBody>
          <a:bodyPr wrap="square" rtlCol="0" anchor="ctr"/>
          <a:lstStyle/>
          <a:p>
            <a:pPr indent="0" marL="0">
              <a:buNone/>
            </a:pPr>
            <a:r>
              <a:rPr lang="en-US" sz="1100" dirty="0">
                <a:solidFill>
                  <a:srgbClr val="6B7280"/>
                </a:solidFill>
                <a:latin typeface="Calibri" pitchFamily="34" charset="0"/>
                <a:ea typeface="Calibri" pitchFamily="34" charset="-122"/>
                <a:cs typeface="Calibri" pitchFamily="34" charset="-120"/>
              </a:rPr>
              <a:t>Note: NDPA 2023 includes provisions relating to children and consent/verification mechanisms.</a:t>
            </a:r>
            <a:endParaRPr lang="en-US" sz="1100" dirty="0"/>
          </a:p>
        </p:txBody>
      </p:sp>
      <p:sp>
        <p:nvSpPr>
          <p:cNvPr id="14" name="Shape 12"/>
          <p:cNvSpPr/>
          <p:nvPr/>
        </p:nvSpPr>
        <p:spPr>
          <a:xfrm>
            <a:off x="0" y="6565392"/>
            <a:ext cx="12191695" cy="292608"/>
          </a:xfrm>
          <a:prstGeom prst="rect">
            <a:avLst/>
          </a:prstGeom>
          <a:solidFill>
            <a:srgbClr val="F5F7FA"/>
          </a:solidFill>
          <a:ln w="12700">
            <a:solidFill>
              <a:srgbClr val="F5F7FA"/>
            </a:solidFill>
            <a:prstDash val="solid"/>
          </a:ln>
        </p:spPr>
      </p:sp>
      <p:sp>
        <p:nvSpPr>
          <p:cNvPr id="15" name="Text 13"/>
          <p:cNvSpPr/>
          <p:nvPr/>
        </p:nvSpPr>
        <p:spPr>
          <a:xfrm>
            <a:off x="594360" y="6620256"/>
            <a:ext cx="11002975" cy="201168"/>
          </a:xfrm>
          <a:prstGeom prst="rect">
            <a:avLst/>
          </a:prstGeom>
          <a:noFill/>
          <a:ln/>
        </p:spPr>
        <p:txBody>
          <a:bodyPr wrap="square" rtlCol="0" anchor="ctr"/>
          <a:lstStyle/>
          <a:p>
            <a:pPr indent="0" marL="0">
              <a:buNone/>
            </a:pPr>
            <a:r>
              <a:rPr lang="en-US" sz="1000" dirty="0">
                <a:solidFill>
                  <a:srgbClr val="6B7280"/>
                </a:solidFill>
                <a:latin typeface="Calibri" pitchFamily="34" charset="0"/>
                <a:ea typeface="Calibri" pitchFamily="34" charset="-122"/>
                <a:cs typeface="Calibri" pitchFamily="34" charset="-120"/>
              </a:rPr>
              <a:t>Developing a Digital Teaching Portfolio (Zaria–Kaduna, Kaduna State)</a:t>
            </a:r>
            <a:endParaRPr lang="en-US" sz="1000" dirty="0"/>
          </a:p>
        </p:txBody>
      </p:sp>
      <p:sp>
        <p:nvSpPr>
          <p:cNvPr id="16" name="Text 14"/>
          <p:cNvSpPr/>
          <p:nvPr/>
        </p:nvSpPr>
        <p:spPr>
          <a:xfrm>
            <a:off x="10682935" y="6620256"/>
            <a:ext cx="914400" cy="201168"/>
          </a:xfrm>
          <a:prstGeom prst="rect">
            <a:avLst/>
          </a:prstGeom>
          <a:noFill/>
          <a:ln/>
        </p:spPr>
        <p:txBody>
          <a:bodyPr wrap="square" rtlCol="0" anchor="ctr"/>
          <a:lstStyle/>
          <a:p>
            <a:pPr algn="r" indent="0" marL="0">
              <a:buNone/>
            </a:pPr>
            <a:r>
              <a:rPr lang="en-US" sz="1000" dirty="0">
                <a:solidFill>
                  <a:srgbClr val="6B7280"/>
                </a:solidFill>
                <a:latin typeface="Calibri" pitchFamily="34" charset="0"/>
                <a:ea typeface="Calibri" pitchFamily="34" charset="-122"/>
                <a:cs typeface="Calibri" pitchFamily="34" charset="-120"/>
              </a:rPr>
              <a:t>16/20</a:t>
            </a:r>
            <a:endParaRPr lang="en-US" sz="1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0B1F3A"/>
          </a:solidFill>
          <a:ln w="12700">
            <a:solidFill>
              <a:srgbClr val="0B1F3A"/>
            </a:solidFill>
            <a:prstDash val="solid"/>
          </a:ln>
        </p:spPr>
      </p:sp>
      <p:sp>
        <p:nvSpPr>
          <p:cNvPr id="3" name="Text 1"/>
          <p:cNvSpPr/>
          <p:nvPr/>
        </p:nvSpPr>
        <p:spPr>
          <a:xfrm>
            <a:off x="594360" y="109728"/>
            <a:ext cx="6979615" cy="320040"/>
          </a:xfrm>
          <a:prstGeom prst="rect">
            <a:avLst/>
          </a:prstGeom>
          <a:noFill/>
          <a:ln/>
        </p:spPr>
        <p:txBody>
          <a:bodyPr wrap="square" rtlCol="0" anchor="ctr"/>
          <a:lstStyle/>
          <a:p>
            <a:pPr indent="0" marL="0">
              <a:buNone/>
            </a:pPr>
            <a:r>
              <a:rPr lang="en-US" sz="1800" b="1" dirty="0">
                <a:solidFill>
                  <a:srgbClr val="FFFFFF"/>
                </a:solidFill>
                <a:latin typeface="Calibri" pitchFamily="34" charset="0"/>
                <a:ea typeface="Calibri" pitchFamily="34" charset="-122"/>
                <a:cs typeface="Calibri" pitchFamily="34" charset="-120"/>
              </a:rPr>
              <a:t>Developing a Digital Teaching Portfolio</a:t>
            </a:r>
            <a:endParaRPr lang="en-US" sz="1800" dirty="0"/>
          </a:p>
        </p:txBody>
      </p:sp>
      <p:sp>
        <p:nvSpPr>
          <p:cNvPr id="4" name="Text 2"/>
          <p:cNvSpPr/>
          <p:nvPr/>
        </p:nvSpPr>
        <p:spPr>
          <a:xfrm>
            <a:off x="7756855" y="128016"/>
            <a:ext cx="3840480" cy="320040"/>
          </a:xfrm>
          <a:prstGeom prst="rect">
            <a:avLst/>
          </a:prstGeom>
          <a:noFill/>
          <a:ln/>
        </p:spPr>
        <p:txBody>
          <a:bodyPr wrap="square" rtlCol="0" anchor="ctr"/>
          <a:lstStyle/>
          <a:p>
            <a:pPr algn="r" indent="0" marL="0">
              <a:buNone/>
            </a:pPr>
            <a:r>
              <a:rPr lang="en-US" sz="1200" dirty="0">
                <a:solidFill>
                  <a:srgbClr val="E9F5F3"/>
                </a:solidFill>
                <a:latin typeface="Calibri" pitchFamily="34" charset="0"/>
                <a:ea typeface="Calibri" pitchFamily="34" charset="-122"/>
                <a:cs typeface="Calibri" pitchFamily="34" charset="-120"/>
              </a:rPr>
              <a:t>Polish</a:t>
            </a:r>
            <a:endParaRPr lang="en-US" sz="1200" dirty="0"/>
          </a:p>
        </p:txBody>
      </p:sp>
      <p:sp>
        <p:nvSpPr>
          <p:cNvPr id="5" name="Text 3"/>
          <p:cNvSpPr/>
          <p:nvPr/>
        </p:nvSpPr>
        <p:spPr>
          <a:xfrm>
            <a:off x="594360" y="713232"/>
            <a:ext cx="11002975" cy="438912"/>
          </a:xfrm>
          <a:prstGeom prst="rect">
            <a:avLst/>
          </a:prstGeom>
          <a:noFill/>
          <a:ln/>
        </p:spPr>
        <p:txBody>
          <a:bodyPr wrap="square" rtlCol="0" anchor="ctr"/>
          <a:lstStyle/>
          <a:p>
            <a:pPr indent="0" marL="0">
              <a:buNone/>
            </a:pPr>
            <a:r>
              <a:rPr lang="en-US" sz="2800" b="1" dirty="0">
                <a:solidFill>
                  <a:srgbClr val="1B1F23"/>
                </a:solidFill>
                <a:latin typeface="Calibri" pitchFamily="34" charset="0"/>
                <a:ea typeface="Calibri" pitchFamily="34" charset="-122"/>
                <a:cs typeface="Calibri" pitchFamily="34" charset="-120"/>
              </a:rPr>
              <a:t>Media, accessibility, and professional polish</a:t>
            </a:r>
            <a:endParaRPr lang="en-US" sz="2800" dirty="0"/>
          </a:p>
        </p:txBody>
      </p:sp>
      <p:sp>
        <p:nvSpPr>
          <p:cNvPr id="6" name="Text 4"/>
          <p:cNvSpPr/>
          <p:nvPr/>
        </p:nvSpPr>
        <p:spPr>
          <a:xfrm>
            <a:off x="594360" y="1170432"/>
            <a:ext cx="11002975" cy="411480"/>
          </a:xfrm>
          <a:prstGeom prst="rect">
            <a:avLst/>
          </a:prstGeom>
          <a:noFill/>
          <a:ln/>
        </p:spPr>
        <p:txBody>
          <a:bodyPr wrap="square" rtlCol="0" anchor="ctr"/>
          <a:lstStyle/>
          <a:p>
            <a:pPr indent="0" marL="0">
              <a:buNone/>
            </a:pPr>
            <a:r>
              <a:rPr lang="en-US" sz="1400" dirty="0">
                <a:solidFill>
                  <a:srgbClr val="6B7280"/>
                </a:solidFill>
                <a:latin typeface="Calibri" pitchFamily="34" charset="0"/>
                <a:ea typeface="Calibri" pitchFamily="34" charset="-122"/>
                <a:cs typeface="Calibri" pitchFamily="34" charset="-120"/>
              </a:rPr>
              <a:t>A portfolio is judged by how easy it is to read, verify, and share.</a:t>
            </a:r>
            <a:endParaRPr lang="en-US" sz="1400" dirty="0"/>
          </a:p>
        </p:txBody>
      </p:sp>
      <p:sp>
        <p:nvSpPr>
          <p:cNvPr id="7" name="Shape 5"/>
          <p:cNvSpPr/>
          <p:nvPr/>
        </p:nvSpPr>
        <p:spPr>
          <a:xfrm>
            <a:off x="594360" y="1874520"/>
            <a:ext cx="5227168" cy="4480560"/>
          </a:xfrm>
          <a:prstGeom prst="roundRect">
            <a:avLst/>
          </a:prstGeom>
          <a:solidFill>
            <a:srgbClr val="FFFFFF"/>
          </a:solidFill>
          <a:ln w="12700">
            <a:solidFill>
              <a:srgbClr val="D6DAE3"/>
            </a:solidFill>
            <a:prstDash val="solid"/>
          </a:ln>
          <a:effectLst>
            <a:outerShdw sx="100000" sy="100000" kx="0" ky="0" algn="bl" rotWithShape="0" blurRad="50800" dist="25400" dir="2700000">
              <a:srgbClr val="000000">
                <a:alpha val="12000"/>
              </a:srgbClr>
            </a:outerShdw>
          </a:effectLst>
        </p:spPr>
      </p:sp>
      <p:sp>
        <p:nvSpPr>
          <p:cNvPr id="8" name="Text 6"/>
          <p:cNvSpPr/>
          <p:nvPr/>
        </p:nvSpPr>
        <p:spPr>
          <a:xfrm>
            <a:off x="868680" y="2103120"/>
            <a:ext cx="4678528" cy="320040"/>
          </a:xfrm>
          <a:prstGeom prst="rect">
            <a:avLst/>
          </a:prstGeom>
          <a:noFill/>
          <a:ln/>
        </p:spPr>
        <p:txBody>
          <a:bodyPr wrap="square" rtlCol="0" anchor="ctr"/>
          <a:lstStyle/>
          <a:p>
            <a:pPr indent="0" marL="0">
              <a:buNone/>
            </a:pPr>
            <a:r>
              <a:rPr lang="en-US" sz="1800" b="1" dirty="0">
                <a:solidFill>
                  <a:srgbClr val="0B1F3A"/>
                </a:solidFill>
                <a:latin typeface="Calibri" pitchFamily="34" charset="0"/>
                <a:ea typeface="Calibri" pitchFamily="34" charset="-122"/>
                <a:cs typeface="Calibri" pitchFamily="34" charset="-120"/>
              </a:rPr>
              <a:t>Media best practices</a:t>
            </a:r>
            <a:endParaRPr lang="en-US" sz="1800" dirty="0"/>
          </a:p>
        </p:txBody>
      </p:sp>
      <p:sp>
        <p:nvSpPr>
          <p:cNvPr id="9" name="Text 7"/>
          <p:cNvSpPr/>
          <p:nvPr/>
        </p:nvSpPr>
        <p:spPr>
          <a:xfrm>
            <a:off x="914400" y="2560320"/>
            <a:ext cx="4587088" cy="3566160"/>
          </a:xfrm>
          <a:prstGeom prst="rect">
            <a:avLst/>
          </a:prstGeom>
          <a:noFill/>
          <a:ln/>
        </p:spPr>
        <p:txBody>
          <a:bodyPr wrap="square" rtlCol="0" anchor="t"/>
          <a:lstStyle/>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Use captions: what is shown, when, and why it matters</a:t>
            </a:r>
            <a:endParaRPr lang="en-US" sz="1400" dirty="0"/>
          </a:p>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Prefer 3–8 strong photos over 50 random ones</a:t>
            </a:r>
            <a:endParaRPr lang="en-US" sz="1400" dirty="0"/>
          </a:p>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Compress images; keep pages loading fast on phones</a:t>
            </a:r>
            <a:endParaRPr lang="en-US" sz="1400" dirty="0"/>
          </a:p>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If video: keep &lt; 30–60 seconds; avoid learner faces</a:t>
            </a:r>
            <a:endParaRPr lang="en-US" sz="1400" dirty="0"/>
          </a:p>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Use consistent style (same headings on each page)</a:t>
            </a:r>
            <a:endParaRPr lang="en-US" sz="1400" dirty="0"/>
          </a:p>
        </p:txBody>
      </p:sp>
      <p:sp>
        <p:nvSpPr>
          <p:cNvPr id="10" name="Shape 8"/>
          <p:cNvSpPr/>
          <p:nvPr/>
        </p:nvSpPr>
        <p:spPr>
          <a:xfrm>
            <a:off x="6370168" y="1874520"/>
            <a:ext cx="5227168" cy="4480560"/>
          </a:xfrm>
          <a:prstGeom prst="roundRect">
            <a:avLst/>
          </a:prstGeom>
          <a:solidFill>
            <a:srgbClr val="E9F5F3"/>
          </a:solidFill>
          <a:ln w="12700">
            <a:solidFill>
              <a:srgbClr val="D6DAE3"/>
            </a:solidFill>
            <a:prstDash val="solid"/>
          </a:ln>
          <a:effectLst>
            <a:outerShdw sx="100000" sy="100000" kx="0" ky="0" algn="bl" rotWithShape="0" blurRad="50800" dist="25400" dir="2700000">
              <a:srgbClr val="000000">
                <a:alpha val="12000"/>
              </a:srgbClr>
            </a:outerShdw>
          </a:effectLst>
        </p:spPr>
      </p:sp>
      <p:sp>
        <p:nvSpPr>
          <p:cNvPr id="11" name="Text 9"/>
          <p:cNvSpPr/>
          <p:nvPr/>
        </p:nvSpPr>
        <p:spPr>
          <a:xfrm>
            <a:off x="6644488" y="2103120"/>
            <a:ext cx="4678528" cy="320040"/>
          </a:xfrm>
          <a:prstGeom prst="rect">
            <a:avLst/>
          </a:prstGeom>
          <a:noFill/>
          <a:ln/>
        </p:spPr>
        <p:txBody>
          <a:bodyPr wrap="square" rtlCol="0" anchor="ctr"/>
          <a:lstStyle/>
          <a:p>
            <a:pPr indent="0" marL="0">
              <a:buNone/>
            </a:pPr>
            <a:r>
              <a:rPr lang="en-US" sz="1800" b="1" dirty="0">
                <a:solidFill>
                  <a:srgbClr val="0B1F3A"/>
                </a:solidFill>
                <a:latin typeface="Calibri" pitchFamily="34" charset="0"/>
                <a:ea typeface="Calibri" pitchFamily="34" charset="-122"/>
                <a:cs typeface="Calibri" pitchFamily="34" charset="-120"/>
              </a:rPr>
              <a:t>File hygiene</a:t>
            </a:r>
            <a:endParaRPr lang="en-US" sz="1800" dirty="0"/>
          </a:p>
        </p:txBody>
      </p:sp>
      <p:sp>
        <p:nvSpPr>
          <p:cNvPr id="12" name="Text 10"/>
          <p:cNvSpPr/>
          <p:nvPr/>
        </p:nvSpPr>
        <p:spPr>
          <a:xfrm>
            <a:off x="6690208" y="2560320"/>
            <a:ext cx="4587088" cy="3566160"/>
          </a:xfrm>
          <a:prstGeom prst="rect">
            <a:avLst/>
          </a:prstGeom>
          <a:noFill/>
          <a:ln/>
        </p:spPr>
        <p:txBody>
          <a:bodyPr wrap="square" rtlCol="0" anchor="t"/>
          <a:lstStyle/>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Folder structure: 01_Practice • 02_Impact • 03_CPD • 04_Leadership • 05_Media</a:t>
            </a:r>
            <a:endParaRPr lang="en-US" sz="1400" dirty="0"/>
          </a:p>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Naming rule: YYYY‑MM_Level_Topic_Artefact</a:t>
            </a:r>
            <a:endParaRPr lang="en-US" sz="1400" dirty="0"/>
          </a:p>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Keep originals + a PDF export for sharing</a:t>
            </a:r>
            <a:endParaRPr lang="en-US" sz="1400" dirty="0"/>
          </a:p>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Store feedback summaries separately (anonymised)</a:t>
            </a:r>
            <a:endParaRPr lang="en-US" sz="1400" dirty="0"/>
          </a:p>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Review permissions quarterly (who can view?)</a:t>
            </a:r>
            <a:endParaRPr lang="en-US" sz="1400" dirty="0"/>
          </a:p>
        </p:txBody>
      </p:sp>
      <p:sp>
        <p:nvSpPr>
          <p:cNvPr id="13" name="Shape 11"/>
          <p:cNvSpPr/>
          <p:nvPr/>
        </p:nvSpPr>
        <p:spPr>
          <a:xfrm>
            <a:off x="0" y="6565392"/>
            <a:ext cx="12191695" cy="292608"/>
          </a:xfrm>
          <a:prstGeom prst="rect">
            <a:avLst/>
          </a:prstGeom>
          <a:solidFill>
            <a:srgbClr val="F5F7FA"/>
          </a:solidFill>
          <a:ln w="12700">
            <a:solidFill>
              <a:srgbClr val="F5F7FA"/>
            </a:solidFill>
            <a:prstDash val="solid"/>
          </a:ln>
        </p:spPr>
      </p:sp>
      <p:sp>
        <p:nvSpPr>
          <p:cNvPr id="14" name="Text 12"/>
          <p:cNvSpPr/>
          <p:nvPr/>
        </p:nvSpPr>
        <p:spPr>
          <a:xfrm>
            <a:off x="594360" y="6620256"/>
            <a:ext cx="11002975" cy="201168"/>
          </a:xfrm>
          <a:prstGeom prst="rect">
            <a:avLst/>
          </a:prstGeom>
          <a:noFill/>
          <a:ln/>
        </p:spPr>
        <p:txBody>
          <a:bodyPr wrap="square" rtlCol="0" anchor="ctr"/>
          <a:lstStyle/>
          <a:p>
            <a:pPr indent="0" marL="0">
              <a:buNone/>
            </a:pPr>
            <a:r>
              <a:rPr lang="en-US" sz="1000" dirty="0">
                <a:solidFill>
                  <a:srgbClr val="6B7280"/>
                </a:solidFill>
                <a:latin typeface="Calibri" pitchFamily="34" charset="0"/>
                <a:ea typeface="Calibri" pitchFamily="34" charset="-122"/>
                <a:cs typeface="Calibri" pitchFamily="34" charset="-120"/>
              </a:rPr>
              <a:t>Developing a Digital Teaching Portfolio (Zaria–Kaduna, Kaduna State)</a:t>
            </a:r>
            <a:endParaRPr lang="en-US" sz="1000" dirty="0"/>
          </a:p>
        </p:txBody>
      </p:sp>
      <p:sp>
        <p:nvSpPr>
          <p:cNvPr id="15" name="Text 13"/>
          <p:cNvSpPr/>
          <p:nvPr/>
        </p:nvSpPr>
        <p:spPr>
          <a:xfrm>
            <a:off x="10682935" y="6620256"/>
            <a:ext cx="914400" cy="201168"/>
          </a:xfrm>
          <a:prstGeom prst="rect">
            <a:avLst/>
          </a:prstGeom>
          <a:noFill/>
          <a:ln/>
        </p:spPr>
        <p:txBody>
          <a:bodyPr wrap="square" rtlCol="0" anchor="ctr"/>
          <a:lstStyle/>
          <a:p>
            <a:pPr algn="r" indent="0" marL="0">
              <a:buNone/>
            </a:pPr>
            <a:r>
              <a:rPr lang="en-US" sz="1000" dirty="0">
                <a:solidFill>
                  <a:srgbClr val="6B7280"/>
                </a:solidFill>
                <a:latin typeface="Calibri" pitchFamily="34" charset="0"/>
                <a:ea typeface="Calibri" pitchFamily="34" charset="-122"/>
                <a:cs typeface="Calibri" pitchFamily="34" charset="-120"/>
              </a:rPr>
              <a:t>17/20</a:t>
            </a:r>
            <a:endParaRPr lang="en-US" sz="1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0B1F3A"/>
          </a:solidFill>
          <a:ln w="12700">
            <a:solidFill>
              <a:srgbClr val="0B1F3A"/>
            </a:solidFill>
            <a:prstDash val="solid"/>
          </a:ln>
        </p:spPr>
      </p:sp>
      <p:sp>
        <p:nvSpPr>
          <p:cNvPr id="3" name="Text 1"/>
          <p:cNvSpPr/>
          <p:nvPr/>
        </p:nvSpPr>
        <p:spPr>
          <a:xfrm>
            <a:off x="594360" y="109728"/>
            <a:ext cx="6979615" cy="320040"/>
          </a:xfrm>
          <a:prstGeom prst="rect">
            <a:avLst/>
          </a:prstGeom>
          <a:noFill/>
          <a:ln/>
        </p:spPr>
        <p:txBody>
          <a:bodyPr wrap="square" rtlCol="0" anchor="ctr"/>
          <a:lstStyle/>
          <a:p>
            <a:pPr indent="0" marL="0">
              <a:buNone/>
            </a:pPr>
            <a:r>
              <a:rPr lang="en-US" sz="1800" b="1" dirty="0">
                <a:solidFill>
                  <a:srgbClr val="FFFFFF"/>
                </a:solidFill>
                <a:latin typeface="Calibri" pitchFamily="34" charset="0"/>
                <a:ea typeface="Calibri" pitchFamily="34" charset="-122"/>
                <a:cs typeface="Calibri" pitchFamily="34" charset="-120"/>
              </a:rPr>
              <a:t>Developing a Digital Teaching Portfolio</a:t>
            </a:r>
            <a:endParaRPr lang="en-US" sz="1800" dirty="0"/>
          </a:p>
        </p:txBody>
      </p:sp>
      <p:sp>
        <p:nvSpPr>
          <p:cNvPr id="4" name="Text 2"/>
          <p:cNvSpPr/>
          <p:nvPr/>
        </p:nvSpPr>
        <p:spPr>
          <a:xfrm>
            <a:off x="7756855" y="128016"/>
            <a:ext cx="3840480" cy="320040"/>
          </a:xfrm>
          <a:prstGeom prst="rect">
            <a:avLst/>
          </a:prstGeom>
          <a:noFill/>
          <a:ln/>
        </p:spPr>
        <p:txBody>
          <a:bodyPr wrap="square" rtlCol="0" anchor="ctr"/>
          <a:lstStyle/>
          <a:p>
            <a:pPr algn="r" indent="0" marL="0">
              <a:buNone/>
            </a:pPr>
            <a:r>
              <a:rPr lang="en-US" sz="1200" dirty="0">
                <a:solidFill>
                  <a:srgbClr val="E9F5F3"/>
                </a:solidFill>
                <a:latin typeface="Calibri" pitchFamily="34" charset="0"/>
                <a:ea typeface="Calibri" pitchFamily="34" charset="-122"/>
                <a:cs typeface="Calibri" pitchFamily="34" charset="-120"/>
              </a:rPr>
              <a:t>Hands-on</a:t>
            </a:r>
            <a:endParaRPr lang="en-US" sz="1200" dirty="0"/>
          </a:p>
        </p:txBody>
      </p:sp>
      <p:sp>
        <p:nvSpPr>
          <p:cNvPr id="5" name="Text 3"/>
          <p:cNvSpPr/>
          <p:nvPr/>
        </p:nvSpPr>
        <p:spPr>
          <a:xfrm>
            <a:off x="594360" y="713232"/>
            <a:ext cx="11002975" cy="438912"/>
          </a:xfrm>
          <a:prstGeom prst="rect">
            <a:avLst/>
          </a:prstGeom>
          <a:noFill/>
          <a:ln/>
        </p:spPr>
        <p:txBody>
          <a:bodyPr wrap="square" rtlCol="0" anchor="ctr"/>
          <a:lstStyle/>
          <a:p>
            <a:pPr indent="0" marL="0">
              <a:buNone/>
            </a:pPr>
            <a:r>
              <a:rPr lang="en-US" sz="2800" b="1" dirty="0">
                <a:solidFill>
                  <a:srgbClr val="1B1F23"/>
                </a:solidFill>
                <a:latin typeface="Calibri" pitchFamily="34" charset="0"/>
                <a:ea typeface="Calibri" pitchFamily="34" charset="-122"/>
                <a:cs typeface="Calibri" pitchFamily="34" charset="-120"/>
              </a:rPr>
              <a:t>Hands‑on build (20–25 minutes)</a:t>
            </a:r>
            <a:endParaRPr lang="en-US" sz="2800" dirty="0"/>
          </a:p>
        </p:txBody>
      </p:sp>
      <p:sp>
        <p:nvSpPr>
          <p:cNvPr id="6" name="Text 4"/>
          <p:cNvSpPr/>
          <p:nvPr/>
        </p:nvSpPr>
        <p:spPr>
          <a:xfrm>
            <a:off x="594360" y="1170432"/>
            <a:ext cx="11002975" cy="411480"/>
          </a:xfrm>
          <a:prstGeom prst="rect">
            <a:avLst/>
          </a:prstGeom>
          <a:noFill/>
          <a:ln/>
        </p:spPr>
        <p:txBody>
          <a:bodyPr wrap="square" rtlCol="0" anchor="ctr"/>
          <a:lstStyle/>
          <a:p>
            <a:pPr indent="0" marL="0">
              <a:buNone/>
            </a:pPr>
            <a:r>
              <a:rPr lang="en-US" sz="1400" dirty="0">
                <a:solidFill>
                  <a:srgbClr val="6B7280"/>
                </a:solidFill>
                <a:latin typeface="Calibri" pitchFamily="34" charset="0"/>
                <a:ea typeface="Calibri" pitchFamily="34" charset="-122"/>
                <a:cs typeface="Calibri" pitchFamily="34" charset="-120"/>
              </a:rPr>
              <a:t>You will create: (1) a portfolio shell and (2) one completed evidence page.</a:t>
            </a:r>
            <a:endParaRPr lang="en-US" sz="1400" dirty="0"/>
          </a:p>
        </p:txBody>
      </p:sp>
      <p:sp>
        <p:nvSpPr>
          <p:cNvPr id="7" name="Shape 5"/>
          <p:cNvSpPr/>
          <p:nvPr/>
        </p:nvSpPr>
        <p:spPr>
          <a:xfrm>
            <a:off x="594360" y="1874520"/>
            <a:ext cx="11002975" cy="2743200"/>
          </a:xfrm>
          <a:prstGeom prst="roundRect">
            <a:avLst/>
          </a:prstGeom>
          <a:solidFill>
            <a:srgbClr val="E9F5F3"/>
          </a:solidFill>
          <a:ln w="12700">
            <a:solidFill>
              <a:srgbClr val="D6DAE3"/>
            </a:solidFill>
            <a:prstDash val="solid"/>
          </a:ln>
          <a:effectLst>
            <a:outerShdw sx="100000" sy="100000" kx="0" ky="0" algn="bl" rotWithShape="0" blurRad="50800" dist="25400" dir="2700000">
              <a:srgbClr val="000000">
                <a:alpha val="12000"/>
              </a:srgbClr>
            </a:outerShdw>
          </a:effectLst>
        </p:spPr>
      </p:sp>
      <p:sp>
        <p:nvSpPr>
          <p:cNvPr id="8" name="Text 6"/>
          <p:cNvSpPr/>
          <p:nvPr/>
        </p:nvSpPr>
        <p:spPr>
          <a:xfrm>
            <a:off x="868680" y="2103120"/>
            <a:ext cx="10454335" cy="320040"/>
          </a:xfrm>
          <a:prstGeom prst="rect">
            <a:avLst/>
          </a:prstGeom>
          <a:noFill/>
          <a:ln/>
        </p:spPr>
        <p:txBody>
          <a:bodyPr wrap="square" rtlCol="0" anchor="ctr"/>
          <a:lstStyle/>
          <a:p>
            <a:pPr indent="0" marL="0">
              <a:buNone/>
            </a:pPr>
            <a:r>
              <a:rPr lang="en-US" sz="2000" b="1" dirty="0">
                <a:solidFill>
                  <a:srgbClr val="0B1F3A"/>
                </a:solidFill>
                <a:latin typeface="Calibri" pitchFamily="34" charset="0"/>
                <a:ea typeface="Calibri" pitchFamily="34" charset="-122"/>
                <a:cs typeface="Calibri" pitchFamily="34" charset="-120"/>
              </a:rPr>
              <a:t>Task</a:t>
            </a:r>
            <a:endParaRPr lang="en-US" sz="2000" dirty="0"/>
          </a:p>
        </p:txBody>
      </p:sp>
      <p:sp>
        <p:nvSpPr>
          <p:cNvPr id="9" name="Text 7"/>
          <p:cNvSpPr/>
          <p:nvPr/>
        </p:nvSpPr>
        <p:spPr>
          <a:xfrm>
            <a:off x="914400" y="2606040"/>
            <a:ext cx="10362895" cy="1828800"/>
          </a:xfrm>
          <a:prstGeom prst="rect">
            <a:avLst/>
          </a:prstGeom>
          <a:noFill/>
          <a:ln/>
        </p:spPr>
        <p:txBody>
          <a:bodyPr wrap="square" rtlCol="0" anchor="t"/>
          <a:lstStyle/>
          <a:p>
            <a:pPr marL="228600" indent="-228600">
              <a:spcAft>
                <a:spcPts val="600"/>
              </a:spcAft>
              <a:buSzPct val="100000"/>
              <a:buChar char="•"/>
            </a:pPr>
            <a:r>
              <a:rPr lang="en-US" sz="1500" dirty="0">
                <a:solidFill>
                  <a:srgbClr val="1B1F23"/>
                </a:solidFill>
                <a:latin typeface="Calibri" pitchFamily="34" charset="0"/>
                <a:ea typeface="Calibri" pitchFamily="34" charset="-122"/>
                <a:cs typeface="Calibri" pitchFamily="34" charset="-120"/>
              </a:rPr>
              <a:t>Create your portfolio (Sites / OneNote / PDF pack structure)</a:t>
            </a:r>
            <a:endParaRPr lang="en-US" sz="1500" dirty="0"/>
          </a:p>
          <a:p>
            <a:pPr marL="228600" indent="-228600">
              <a:spcAft>
                <a:spcPts val="600"/>
              </a:spcAft>
              <a:buSzPct val="100000"/>
              <a:buChar char="•"/>
            </a:pPr>
            <a:r>
              <a:rPr lang="en-US" sz="1500" dirty="0">
                <a:solidFill>
                  <a:srgbClr val="1B1F23"/>
                </a:solidFill>
                <a:latin typeface="Calibri" pitchFamily="34" charset="0"/>
                <a:ea typeface="Calibri" pitchFamily="34" charset="-122"/>
                <a:cs typeface="Calibri" pitchFamily="34" charset="-120"/>
              </a:rPr>
              <a:t>Build the Home page (snapshot + links + 2 highlights)</a:t>
            </a:r>
            <a:endParaRPr lang="en-US" sz="1500" dirty="0"/>
          </a:p>
          <a:p>
            <a:pPr marL="228600" indent="-228600">
              <a:spcAft>
                <a:spcPts val="600"/>
              </a:spcAft>
              <a:buSzPct val="100000"/>
              <a:buChar char="•"/>
            </a:pPr>
            <a:r>
              <a:rPr lang="en-US" sz="1500" dirty="0">
                <a:solidFill>
                  <a:srgbClr val="1B1F23"/>
                </a:solidFill>
                <a:latin typeface="Calibri" pitchFamily="34" charset="0"/>
                <a:ea typeface="Calibri" pitchFamily="34" charset="-122"/>
                <a:cs typeface="Calibri" pitchFamily="34" charset="-120"/>
              </a:rPr>
              <a:t>Create 1 Evidence page using the template</a:t>
            </a:r>
            <a:endParaRPr lang="en-US" sz="1500" dirty="0"/>
          </a:p>
          <a:p>
            <a:pPr marL="228600" indent="-228600">
              <a:spcAft>
                <a:spcPts val="600"/>
              </a:spcAft>
              <a:buSzPct val="100000"/>
              <a:buChar char="•"/>
            </a:pPr>
            <a:r>
              <a:rPr lang="en-US" sz="1500" dirty="0">
                <a:solidFill>
                  <a:srgbClr val="1B1F23"/>
                </a:solidFill>
                <a:latin typeface="Calibri" pitchFamily="34" charset="0"/>
                <a:ea typeface="Calibri" pitchFamily="34" charset="-122"/>
                <a:cs typeface="Calibri" pitchFamily="34" charset="-120"/>
              </a:rPr>
              <a:t>Upload/link 1 artefact (lesson plan or assessment sample)</a:t>
            </a:r>
            <a:endParaRPr lang="en-US" sz="1500" dirty="0"/>
          </a:p>
          <a:p>
            <a:pPr marL="228600" indent="-228600">
              <a:spcAft>
                <a:spcPts val="600"/>
              </a:spcAft>
              <a:buSzPct val="100000"/>
              <a:buChar char="•"/>
            </a:pPr>
            <a:r>
              <a:rPr lang="en-US" sz="1500" dirty="0">
                <a:solidFill>
                  <a:srgbClr val="1B1F23"/>
                </a:solidFill>
                <a:latin typeface="Calibri" pitchFamily="34" charset="0"/>
                <a:ea typeface="Calibri" pitchFamily="34" charset="-122"/>
                <a:cs typeface="Calibri" pitchFamily="34" charset="-120"/>
              </a:rPr>
              <a:t>Write: 2 sentences for impact + 2 sentences for reflection</a:t>
            </a:r>
            <a:endParaRPr lang="en-US" sz="1500" dirty="0"/>
          </a:p>
        </p:txBody>
      </p:sp>
      <p:sp>
        <p:nvSpPr>
          <p:cNvPr id="10" name="Shape 8"/>
          <p:cNvSpPr/>
          <p:nvPr/>
        </p:nvSpPr>
        <p:spPr>
          <a:xfrm>
            <a:off x="594360" y="4937760"/>
            <a:ext cx="11002975" cy="1417320"/>
          </a:xfrm>
          <a:prstGeom prst="roundRect">
            <a:avLst/>
          </a:prstGeom>
          <a:solidFill>
            <a:srgbClr val="FFFFFF"/>
          </a:solidFill>
          <a:ln w="12700">
            <a:solidFill>
              <a:srgbClr val="D6DAE3"/>
            </a:solidFill>
            <a:prstDash val="solid"/>
          </a:ln>
          <a:effectLst>
            <a:outerShdw sx="100000" sy="100000" kx="0" ky="0" algn="bl" rotWithShape="0" blurRad="50800" dist="25400" dir="2700000">
              <a:srgbClr val="000000">
                <a:alpha val="12000"/>
              </a:srgbClr>
            </a:outerShdw>
          </a:effectLst>
        </p:spPr>
      </p:sp>
      <p:sp>
        <p:nvSpPr>
          <p:cNvPr id="11" name="Text 9"/>
          <p:cNvSpPr/>
          <p:nvPr/>
        </p:nvSpPr>
        <p:spPr>
          <a:xfrm>
            <a:off x="868680" y="5120640"/>
            <a:ext cx="10454335" cy="320040"/>
          </a:xfrm>
          <a:prstGeom prst="rect">
            <a:avLst/>
          </a:prstGeom>
          <a:noFill/>
          <a:ln/>
        </p:spPr>
        <p:txBody>
          <a:bodyPr wrap="square" rtlCol="0" anchor="ctr"/>
          <a:lstStyle/>
          <a:p>
            <a:pPr indent="0" marL="0">
              <a:buNone/>
            </a:pPr>
            <a:r>
              <a:rPr lang="en-US" sz="1800" b="1" dirty="0">
                <a:solidFill>
                  <a:srgbClr val="0B1F3A"/>
                </a:solidFill>
                <a:latin typeface="Calibri" pitchFamily="34" charset="0"/>
                <a:ea typeface="Calibri" pitchFamily="34" charset="-122"/>
                <a:cs typeface="Calibri" pitchFamily="34" charset="-120"/>
              </a:rPr>
              <a:t>Success criteria</a:t>
            </a:r>
            <a:endParaRPr lang="en-US" sz="1800" dirty="0"/>
          </a:p>
        </p:txBody>
      </p:sp>
      <p:sp>
        <p:nvSpPr>
          <p:cNvPr id="12" name="Text 10"/>
          <p:cNvSpPr/>
          <p:nvPr/>
        </p:nvSpPr>
        <p:spPr>
          <a:xfrm>
            <a:off x="914400" y="5486400"/>
            <a:ext cx="10362895" cy="822960"/>
          </a:xfrm>
          <a:prstGeom prst="rect">
            <a:avLst/>
          </a:prstGeom>
          <a:noFill/>
          <a:ln/>
        </p:spPr>
        <p:txBody>
          <a:bodyPr wrap="square" rtlCol="0" anchor="ctr"/>
          <a:lstStyle/>
          <a:p>
            <a:pPr indent="0" marL="0">
              <a:buNone/>
            </a:pPr>
            <a:r>
              <a:rPr lang="en-US" sz="1500" dirty="0">
                <a:solidFill>
                  <a:srgbClr val="1B1F23"/>
                </a:solidFill>
                <a:latin typeface="Calibri" pitchFamily="34" charset="0"/>
                <a:ea typeface="Calibri" pitchFamily="34" charset="-122"/>
                <a:cs typeface="Calibri" pitchFamily="34" charset="-120"/>
              </a:rPr>
              <a:t>✅ Opens on a phone • ✅ Links work (view-only) • ✅ Artefact is dated • ✅ No learner identifiers</a:t>
            </a:r>
            <a:endParaRPr lang="en-US" sz="1500" dirty="0"/>
          </a:p>
        </p:txBody>
      </p:sp>
      <p:sp>
        <p:nvSpPr>
          <p:cNvPr id="13" name="Shape 11"/>
          <p:cNvSpPr/>
          <p:nvPr/>
        </p:nvSpPr>
        <p:spPr>
          <a:xfrm>
            <a:off x="0" y="6565392"/>
            <a:ext cx="12191695" cy="292608"/>
          </a:xfrm>
          <a:prstGeom prst="rect">
            <a:avLst/>
          </a:prstGeom>
          <a:solidFill>
            <a:srgbClr val="F5F7FA"/>
          </a:solidFill>
          <a:ln w="12700">
            <a:solidFill>
              <a:srgbClr val="F5F7FA"/>
            </a:solidFill>
            <a:prstDash val="solid"/>
          </a:ln>
        </p:spPr>
      </p:sp>
      <p:sp>
        <p:nvSpPr>
          <p:cNvPr id="14" name="Text 12"/>
          <p:cNvSpPr/>
          <p:nvPr/>
        </p:nvSpPr>
        <p:spPr>
          <a:xfrm>
            <a:off x="594360" y="6620256"/>
            <a:ext cx="11002975" cy="201168"/>
          </a:xfrm>
          <a:prstGeom prst="rect">
            <a:avLst/>
          </a:prstGeom>
          <a:noFill/>
          <a:ln/>
        </p:spPr>
        <p:txBody>
          <a:bodyPr wrap="square" rtlCol="0" anchor="ctr"/>
          <a:lstStyle/>
          <a:p>
            <a:pPr indent="0" marL="0">
              <a:buNone/>
            </a:pPr>
            <a:r>
              <a:rPr lang="en-US" sz="1000" dirty="0">
                <a:solidFill>
                  <a:srgbClr val="6B7280"/>
                </a:solidFill>
                <a:latin typeface="Calibri" pitchFamily="34" charset="0"/>
                <a:ea typeface="Calibri" pitchFamily="34" charset="-122"/>
                <a:cs typeface="Calibri" pitchFamily="34" charset="-120"/>
              </a:rPr>
              <a:t>Developing a Digital Teaching Portfolio (Zaria–Kaduna, Kaduna State)</a:t>
            </a:r>
            <a:endParaRPr lang="en-US" sz="1000" dirty="0"/>
          </a:p>
        </p:txBody>
      </p:sp>
      <p:sp>
        <p:nvSpPr>
          <p:cNvPr id="15" name="Text 13"/>
          <p:cNvSpPr/>
          <p:nvPr/>
        </p:nvSpPr>
        <p:spPr>
          <a:xfrm>
            <a:off x="10682935" y="6620256"/>
            <a:ext cx="914400" cy="201168"/>
          </a:xfrm>
          <a:prstGeom prst="rect">
            <a:avLst/>
          </a:prstGeom>
          <a:noFill/>
          <a:ln/>
        </p:spPr>
        <p:txBody>
          <a:bodyPr wrap="square" rtlCol="0" anchor="ctr"/>
          <a:lstStyle/>
          <a:p>
            <a:pPr algn="r" indent="0" marL="0">
              <a:buNone/>
            </a:pPr>
            <a:r>
              <a:rPr lang="en-US" sz="1000" dirty="0">
                <a:solidFill>
                  <a:srgbClr val="6B7280"/>
                </a:solidFill>
                <a:latin typeface="Calibri" pitchFamily="34" charset="0"/>
                <a:ea typeface="Calibri" pitchFamily="34" charset="-122"/>
                <a:cs typeface="Calibri" pitchFamily="34" charset="-120"/>
              </a:rPr>
              <a:t>18/20</a:t>
            </a:r>
            <a:endParaRPr lang="en-US" sz="1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0B1F3A"/>
          </a:solidFill>
          <a:ln w="12700">
            <a:solidFill>
              <a:srgbClr val="0B1F3A"/>
            </a:solidFill>
            <a:prstDash val="solid"/>
          </a:ln>
        </p:spPr>
      </p:sp>
      <p:sp>
        <p:nvSpPr>
          <p:cNvPr id="3" name="Text 1"/>
          <p:cNvSpPr/>
          <p:nvPr/>
        </p:nvSpPr>
        <p:spPr>
          <a:xfrm>
            <a:off x="594360" y="109728"/>
            <a:ext cx="6979615" cy="320040"/>
          </a:xfrm>
          <a:prstGeom prst="rect">
            <a:avLst/>
          </a:prstGeom>
          <a:noFill/>
          <a:ln/>
        </p:spPr>
        <p:txBody>
          <a:bodyPr wrap="square" rtlCol="0" anchor="ctr"/>
          <a:lstStyle/>
          <a:p>
            <a:pPr indent="0" marL="0">
              <a:buNone/>
            </a:pPr>
            <a:r>
              <a:rPr lang="en-US" sz="1800" b="1" dirty="0">
                <a:solidFill>
                  <a:srgbClr val="FFFFFF"/>
                </a:solidFill>
                <a:latin typeface="Calibri" pitchFamily="34" charset="0"/>
                <a:ea typeface="Calibri" pitchFamily="34" charset="-122"/>
                <a:cs typeface="Calibri" pitchFamily="34" charset="-120"/>
              </a:rPr>
              <a:t>Developing a Digital Teaching Portfolio</a:t>
            </a:r>
            <a:endParaRPr lang="en-US" sz="1800" dirty="0"/>
          </a:p>
        </p:txBody>
      </p:sp>
      <p:sp>
        <p:nvSpPr>
          <p:cNvPr id="4" name="Text 2"/>
          <p:cNvSpPr/>
          <p:nvPr/>
        </p:nvSpPr>
        <p:spPr>
          <a:xfrm>
            <a:off x="7756855" y="128016"/>
            <a:ext cx="3840480" cy="320040"/>
          </a:xfrm>
          <a:prstGeom prst="rect">
            <a:avLst/>
          </a:prstGeom>
          <a:noFill/>
          <a:ln/>
        </p:spPr>
        <p:txBody>
          <a:bodyPr wrap="square" rtlCol="0" anchor="ctr"/>
          <a:lstStyle/>
          <a:p>
            <a:pPr algn="r" indent="0" marL="0">
              <a:buNone/>
            </a:pPr>
            <a:r>
              <a:rPr lang="en-US" sz="1200" dirty="0">
                <a:solidFill>
                  <a:srgbClr val="E9F5F3"/>
                </a:solidFill>
                <a:latin typeface="Calibri" pitchFamily="34" charset="0"/>
                <a:ea typeface="Calibri" pitchFamily="34" charset="-122"/>
                <a:cs typeface="Calibri" pitchFamily="34" charset="-120"/>
              </a:rPr>
              <a:t>30‑day plan</a:t>
            </a:r>
            <a:endParaRPr lang="en-US" sz="1200" dirty="0"/>
          </a:p>
        </p:txBody>
      </p:sp>
      <p:sp>
        <p:nvSpPr>
          <p:cNvPr id="5" name="Text 3"/>
          <p:cNvSpPr/>
          <p:nvPr/>
        </p:nvSpPr>
        <p:spPr>
          <a:xfrm>
            <a:off x="594360" y="713232"/>
            <a:ext cx="11002975" cy="438912"/>
          </a:xfrm>
          <a:prstGeom prst="rect">
            <a:avLst/>
          </a:prstGeom>
          <a:noFill/>
          <a:ln/>
        </p:spPr>
        <p:txBody>
          <a:bodyPr wrap="square" rtlCol="0" anchor="ctr"/>
          <a:lstStyle/>
          <a:p>
            <a:pPr indent="0" marL="0">
              <a:buNone/>
            </a:pPr>
            <a:r>
              <a:rPr lang="en-US" sz="2800" b="1" dirty="0">
                <a:solidFill>
                  <a:srgbClr val="1B1F23"/>
                </a:solidFill>
                <a:latin typeface="Calibri" pitchFamily="34" charset="0"/>
                <a:ea typeface="Calibri" pitchFamily="34" charset="-122"/>
                <a:cs typeface="Calibri" pitchFamily="34" charset="-120"/>
              </a:rPr>
              <a:t>A realistic 30‑day completion plan</a:t>
            </a:r>
            <a:endParaRPr lang="en-US" sz="2800" dirty="0"/>
          </a:p>
        </p:txBody>
      </p:sp>
      <p:sp>
        <p:nvSpPr>
          <p:cNvPr id="6" name="Text 4"/>
          <p:cNvSpPr/>
          <p:nvPr/>
        </p:nvSpPr>
        <p:spPr>
          <a:xfrm>
            <a:off x="594360" y="1170432"/>
            <a:ext cx="11002975" cy="411480"/>
          </a:xfrm>
          <a:prstGeom prst="rect">
            <a:avLst/>
          </a:prstGeom>
          <a:noFill/>
          <a:ln/>
        </p:spPr>
        <p:txBody>
          <a:bodyPr wrap="square" rtlCol="0" anchor="ctr"/>
          <a:lstStyle/>
          <a:p>
            <a:pPr indent="0" marL="0">
              <a:buNone/>
            </a:pPr>
            <a:r>
              <a:rPr lang="en-US" sz="1400" dirty="0">
                <a:solidFill>
                  <a:srgbClr val="6B7280"/>
                </a:solidFill>
                <a:latin typeface="Calibri" pitchFamily="34" charset="0"/>
                <a:ea typeface="Calibri" pitchFamily="34" charset="-122"/>
                <a:cs typeface="Calibri" pitchFamily="34" charset="-120"/>
              </a:rPr>
              <a:t>Small weekly steps → a finished portfolio (and a habit).</a:t>
            </a:r>
            <a:endParaRPr lang="en-US" sz="1400" dirty="0"/>
          </a:p>
        </p:txBody>
      </p:sp>
      <p:sp>
        <p:nvSpPr>
          <p:cNvPr id="7" name="Shape 5"/>
          <p:cNvSpPr/>
          <p:nvPr/>
        </p:nvSpPr>
        <p:spPr>
          <a:xfrm>
            <a:off x="594360" y="1874520"/>
            <a:ext cx="11002975" cy="868680"/>
          </a:xfrm>
          <a:prstGeom prst="roundRect">
            <a:avLst/>
          </a:prstGeom>
          <a:solidFill>
            <a:srgbClr val="E9F5F3"/>
          </a:solidFill>
          <a:ln w="12700">
            <a:solidFill>
              <a:srgbClr val="D6DAE3"/>
            </a:solidFill>
            <a:prstDash val="solid"/>
          </a:ln>
          <a:effectLst>
            <a:outerShdw sx="100000" sy="100000" kx="0" ky="0" algn="bl" rotWithShape="0" blurRad="50800" dist="25400" dir="2700000">
              <a:srgbClr val="000000">
                <a:alpha val="12000"/>
              </a:srgbClr>
            </a:outerShdw>
          </a:effectLst>
        </p:spPr>
      </p:sp>
      <p:sp>
        <p:nvSpPr>
          <p:cNvPr id="8" name="Text 6"/>
          <p:cNvSpPr/>
          <p:nvPr/>
        </p:nvSpPr>
        <p:spPr>
          <a:xfrm>
            <a:off x="868680" y="2039112"/>
            <a:ext cx="1005840" cy="320040"/>
          </a:xfrm>
          <a:prstGeom prst="rect">
            <a:avLst/>
          </a:prstGeom>
          <a:noFill/>
          <a:ln/>
        </p:spPr>
        <p:txBody>
          <a:bodyPr wrap="square" rtlCol="0" anchor="ctr"/>
          <a:lstStyle/>
          <a:p>
            <a:pPr indent="0" marL="0">
              <a:buNone/>
            </a:pPr>
            <a:r>
              <a:rPr lang="en-US" sz="1500" b="1" dirty="0">
                <a:solidFill>
                  <a:srgbClr val="1BA098"/>
                </a:solidFill>
                <a:latin typeface="Calibri" pitchFamily="34" charset="0"/>
                <a:ea typeface="Calibri" pitchFamily="34" charset="-122"/>
                <a:cs typeface="Calibri" pitchFamily="34" charset="-120"/>
              </a:rPr>
              <a:t>Week 1</a:t>
            </a:r>
            <a:endParaRPr lang="en-US" sz="1500" dirty="0"/>
          </a:p>
        </p:txBody>
      </p:sp>
      <p:sp>
        <p:nvSpPr>
          <p:cNvPr id="9" name="Text 7"/>
          <p:cNvSpPr/>
          <p:nvPr/>
        </p:nvSpPr>
        <p:spPr>
          <a:xfrm>
            <a:off x="2011680" y="2039112"/>
            <a:ext cx="4023360" cy="292608"/>
          </a:xfrm>
          <a:prstGeom prst="rect">
            <a:avLst/>
          </a:prstGeom>
          <a:noFill/>
          <a:ln/>
        </p:spPr>
        <p:txBody>
          <a:bodyPr wrap="square" rtlCol="0" anchor="ctr"/>
          <a:lstStyle/>
          <a:p>
            <a:pPr indent="0" marL="0">
              <a:buNone/>
            </a:pPr>
            <a:r>
              <a:rPr lang="en-US" sz="1500" b="1" dirty="0">
                <a:solidFill>
                  <a:srgbClr val="0B1F3A"/>
                </a:solidFill>
                <a:latin typeface="Calibri" pitchFamily="34" charset="0"/>
                <a:ea typeface="Calibri" pitchFamily="34" charset="-122"/>
                <a:cs typeface="Calibri" pitchFamily="34" charset="-120"/>
              </a:rPr>
              <a:t>Structure + identity</a:t>
            </a:r>
            <a:endParaRPr lang="en-US" sz="1500" dirty="0"/>
          </a:p>
        </p:txBody>
      </p:sp>
      <p:sp>
        <p:nvSpPr>
          <p:cNvPr id="10" name="Text 8"/>
          <p:cNvSpPr/>
          <p:nvPr/>
        </p:nvSpPr>
        <p:spPr>
          <a:xfrm>
            <a:off x="2011680" y="2359152"/>
            <a:ext cx="9311335" cy="347472"/>
          </a:xfrm>
          <a:prstGeom prst="rect">
            <a:avLst/>
          </a:prstGeom>
          <a:noFill/>
          <a:ln/>
        </p:spPr>
        <p:txBody>
          <a:bodyPr wrap="square" rtlCol="0" anchor="ctr"/>
          <a:lstStyle/>
          <a:p>
            <a:pPr indent="0" marL="0">
              <a:buNone/>
            </a:pPr>
            <a:r>
              <a:rPr lang="en-US" sz="1200" dirty="0">
                <a:solidFill>
                  <a:srgbClr val="1B1F23"/>
                </a:solidFill>
                <a:latin typeface="Calibri" pitchFamily="34" charset="0"/>
                <a:ea typeface="Calibri" pitchFamily="34" charset="-122"/>
                <a:cs typeface="Calibri" pitchFamily="34" charset="-120"/>
              </a:rPr>
              <a:t>Create pages, folder structure, About/Education/Experience.</a:t>
            </a:r>
            <a:endParaRPr lang="en-US" sz="1200" dirty="0"/>
          </a:p>
        </p:txBody>
      </p:sp>
      <p:sp>
        <p:nvSpPr>
          <p:cNvPr id="11" name="Shape 9"/>
          <p:cNvSpPr/>
          <p:nvPr/>
        </p:nvSpPr>
        <p:spPr>
          <a:xfrm>
            <a:off x="594360" y="2907792"/>
            <a:ext cx="11002975" cy="868680"/>
          </a:xfrm>
          <a:prstGeom prst="roundRect">
            <a:avLst/>
          </a:prstGeom>
          <a:solidFill>
            <a:srgbClr val="FFFFFF"/>
          </a:solidFill>
          <a:ln w="12700">
            <a:solidFill>
              <a:srgbClr val="D6DAE3"/>
            </a:solidFill>
            <a:prstDash val="solid"/>
          </a:ln>
          <a:effectLst>
            <a:outerShdw sx="100000" sy="100000" kx="0" ky="0" algn="bl" rotWithShape="0" blurRad="50800" dist="25400" dir="2700000">
              <a:srgbClr val="000000">
                <a:alpha val="12000"/>
              </a:srgbClr>
            </a:outerShdw>
          </a:effectLst>
        </p:spPr>
      </p:sp>
      <p:sp>
        <p:nvSpPr>
          <p:cNvPr id="12" name="Text 10"/>
          <p:cNvSpPr/>
          <p:nvPr/>
        </p:nvSpPr>
        <p:spPr>
          <a:xfrm>
            <a:off x="868680" y="3072384"/>
            <a:ext cx="1005840" cy="320040"/>
          </a:xfrm>
          <a:prstGeom prst="rect">
            <a:avLst/>
          </a:prstGeom>
          <a:noFill/>
          <a:ln/>
        </p:spPr>
        <p:txBody>
          <a:bodyPr wrap="square" rtlCol="0" anchor="ctr"/>
          <a:lstStyle/>
          <a:p>
            <a:pPr indent="0" marL="0">
              <a:buNone/>
            </a:pPr>
            <a:r>
              <a:rPr lang="en-US" sz="1500" b="1" dirty="0">
                <a:solidFill>
                  <a:srgbClr val="1BA098"/>
                </a:solidFill>
                <a:latin typeface="Calibri" pitchFamily="34" charset="0"/>
                <a:ea typeface="Calibri" pitchFamily="34" charset="-122"/>
                <a:cs typeface="Calibri" pitchFamily="34" charset="-120"/>
              </a:rPr>
              <a:t>Week 2</a:t>
            </a:r>
            <a:endParaRPr lang="en-US" sz="1500" dirty="0"/>
          </a:p>
        </p:txBody>
      </p:sp>
      <p:sp>
        <p:nvSpPr>
          <p:cNvPr id="13" name="Text 11"/>
          <p:cNvSpPr/>
          <p:nvPr/>
        </p:nvSpPr>
        <p:spPr>
          <a:xfrm>
            <a:off x="2011680" y="3072384"/>
            <a:ext cx="4023360" cy="292608"/>
          </a:xfrm>
          <a:prstGeom prst="rect">
            <a:avLst/>
          </a:prstGeom>
          <a:noFill/>
          <a:ln/>
        </p:spPr>
        <p:txBody>
          <a:bodyPr wrap="square" rtlCol="0" anchor="ctr"/>
          <a:lstStyle/>
          <a:p>
            <a:pPr indent="0" marL="0">
              <a:buNone/>
            </a:pPr>
            <a:r>
              <a:rPr lang="en-US" sz="1500" b="1" dirty="0">
                <a:solidFill>
                  <a:srgbClr val="0B1F3A"/>
                </a:solidFill>
                <a:latin typeface="Calibri" pitchFamily="34" charset="0"/>
                <a:ea typeface="Calibri" pitchFamily="34" charset="-122"/>
                <a:cs typeface="Calibri" pitchFamily="34" charset="-120"/>
              </a:rPr>
              <a:t>Teaching practice</a:t>
            </a:r>
            <a:endParaRPr lang="en-US" sz="1500" dirty="0"/>
          </a:p>
        </p:txBody>
      </p:sp>
      <p:sp>
        <p:nvSpPr>
          <p:cNvPr id="14" name="Text 12"/>
          <p:cNvSpPr/>
          <p:nvPr/>
        </p:nvSpPr>
        <p:spPr>
          <a:xfrm>
            <a:off x="2011680" y="3392424"/>
            <a:ext cx="9311335" cy="347472"/>
          </a:xfrm>
          <a:prstGeom prst="rect">
            <a:avLst/>
          </a:prstGeom>
          <a:noFill/>
          <a:ln/>
        </p:spPr>
        <p:txBody>
          <a:bodyPr wrap="square" rtlCol="0" anchor="ctr"/>
          <a:lstStyle/>
          <a:p>
            <a:pPr indent="0" marL="0">
              <a:buNone/>
            </a:pPr>
            <a:r>
              <a:rPr lang="en-US" sz="1200" dirty="0">
                <a:solidFill>
                  <a:srgbClr val="1B1F23"/>
                </a:solidFill>
                <a:latin typeface="Calibri" pitchFamily="34" charset="0"/>
                <a:ea typeface="Calibri" pitchFamily="34" charset="-122"/>
                <a:cs typeface="Calibri" pitchFamily="34" charset="-120"/>
              </a:rPr>
              <a:t>Add 3 practice artefacts + 3 evidence pages.</a:t>
            </a:r>
            <a:endParaRPr lang="en-US" sz="1200" dirty="0"/>
          </a:p>
        </p:txBody>
      </p:sp>
      <p:sp>
        <p:nvSpPr>
          <p:cNvPr id="15" name="Shape 13"/>
          <p:cNvSpPr/>
          <p:nvPr/>
        </p:nvSpPr>
        <p:spPr>
          <a:xfrm>
            <a:off x="594360" y="3941064"/>
            <a:ext cx="11002975" cy="868680"/>
          </a:xfrm>
          <a:prstGeom prst="roundRect">
            <a:avLst/>
          </a:prstGeom>
          <a:solidFill>
            <a:srgbClr val="E9F5F3"/>
          </a:solidFill>
          <a:ln w="12700">
            <a:solidFill>
              <a:srgbClr val="D6DAE3"/>
            </a:solidFill>
            <a:prstDash val="solid"/>
          </a:ln>
          <a:effectLst>
            <a:outerShdw sx="100000" sy="100000" kx="0" ky="0" algn="bl" rotWithShape="0" blurRad="50800" dist="25400" dir="2700000">
              <a:srgbClr val="000000">
                <a:alpha val="12000"/>
              </a:srgbClr>
            </a:outerShdw>
          </a:effectLst>
        </p:spPr>
      </p:sp>
      <p:sp>
        <p:nvSpPr>
          <p:cNvPr id="16" name="Text 14"/>
          <p:cNvSpPr/>
          <p:nvPr/>
        </p:nvSpPr>
        <p:spPr>
          <a:xfrm>
            <a:off x="868680" y="4105656"/>
            <a:ext cx="1005840" cy="320040"/>
          </a:xfrm>
          <a:prstGeom prst="rect">
            <a:avLst/>
          </a:prstGeom>
          <a:noFill/>
          <a:ln/>
        </p:spPr>
        <p:txBody>
          <a:bodyPr wrap="square" rtlCol="0" anchor="ctr"/>
          <a:lstStyle/>
          <a:p>
            <a:pPr indent="0" marL="0">
              <a:buNone/>
            </a:pPr>
            <a:r>
              <a:rPr lang="en-US" sz="1500" b="1" dirty="0">
                <a:solidFill>
                  <a:srgbClr val="1BA098"/>
                </a:solidFill>
                <a:latin typeface="Calibri" pitchFamily="34" charset="0"/>
                <a:ea typeface="Calibri" pitchFamily="34" charset="-122"/>
                <a:cs typeface="Calibri" pitchFamily="34" charset="-120"/>
              </a:rPr>
              <a:t>Week 3</a:t>
            </a:r>
            <a:endParaRPr lang="en-US" sz="1500" dirty="0"/>
          </a:p>
        </p:txBody>
      </p:sp>
      <p:sp>
        <p:nvSpPr>
          <p:cNvPr id="17" name="Text 15"/>
          <p:cNvSpPr/>
          <p:nvPr/>
        </p:nvSpPr>
        <p:spPr>
          <a:xfrm>
            <a:off x="2011680" y="4105656"/>
            <a:ext cx="4023360" cy="292608"/>
          </a:xfrm>
          <a:prstGeom prst="rect">
            <a:avLst/>
          </a:prstGeom>
          <a:noFill/>
          <a:ln/>
        </p:spPr>
        <p:txBody>
          <a:bodyPr wrap="square" rtlCol="0" anchor="ctr"/>
          <a:lstStyle/>
          <a:p>
            <a:pPr indent="0" marL="0">
              <a:buNone/>
            </a:pPr>
            <a:r>
              <a:rPr lang="en-US" sz="1500" b="1" dirty="0">
                <a:solidFill>
                  <a:srgbClr val="0B1F3A"/>
                </a:solidFill>
                <a:latin typeface="Calibri" pitchFamily="34" charset="0"/>
                <a:ea typeface="Calibri" pitchFamily="34" charset="-122"/>
                <a:cs typeface="Calibri" pitchFamily="34" charset="-120"/>
              </a:rPr>
              <a:t>Impact + feedback</a:t>
            </a:r>
            <a:endParaRPr lang="en-US" sz="1500" dirty="0"/>
          </a:p>
        </p:txBody>
      </p:sp>
      <p:sp>
        <p:nvSpPr>
          <p:cNvPr id="18" name="Text 16"/>
          <p:cNvSpPr/>
          <p:nvPr/>
        </p:nvSpPr>
        <p:spPr>
          <a:xfrm>
            <a:off x="2011680" y="4425696"/>
            <a:ext cx="9311335" cy="347472"/>
          </a:xfrm>
          <a:prstGeom prst="rect">
            <a:avLst/>
          </a:prstGeom>
          <a:noFill/>
          <a:ln/>
        </p:spPr>
        <p:txBody>
          <a:bodyPr wrap="square" rtlCol="0" anchor="ctr"/>
          <a:lstStyle/>
          <a:p>
            <a:pPr indent="0" marL="0">
              <a:buNone/>
            </a:pPr>
            <a:r>
              <a:rPr lang="en-US" sz="1200" dirty="0">
                <a:solidFill>
                  <a:srgbClr val="1B1F23"/>
                </a:solidFill>
                <a:latin typeface="Calibri" pitchFamily="34" charset="0"/>
                <a:ea typeface="Calibri" pitchFamily="34" charset="-122"/>
                <a:cs typeface="Calibri" pitchFamily="34" charset="-120"/>
              </a:rPr>
              <a:t>Add 2 impact items; add anonymised parent/learner feedback summary.</a:t>
            </a:r>
            <a:endParaRPr lang="en-US" sz="1200" dirty="0"/>
          </a:p>
        </p:txBody>
      </p:sp>
      <p:sp>
        <p:nvSpPr>
          <p:cNvPr id="19" name="Shape 17"/>
          <p:cNvSpPr/>
          <p:nvPr/>
        </p:nvSpPr>
        <p:spPr>
          <a:xfrm>
            <a:off x="594360" y="4974336"/>
            <a:ext cx="11002975" cy="868680"/>
          </a:xfrm>
          <a:prstGeom prst="roundRect">
            <a:avLst/>
          </a:prstGeom>
          <a:solidFill>
            <a:srgbClr val="FFFFFF"/>
          </a:solidFill>
          <a:ln w="12700">
            <a:solidFill>
              <a:srgbClr val="D6DAE3"/>
            </a:solidFill>
            <a:prstDash val="solid"/>
          </a:ln>
          <a:effectLst>
            <a:outerShdw sx="100000" sy="100000" kx="0" ky="0" algn="bl" rotWithShape="0" blurRad="50800" dist="25400" dir="2700000">
              <a:srgbClr val="000000">
                <a:alpha val="12000"/>
              </a:srgbClr>
            </a:outerShdw>
          </a:effectLst>
        </p:spPr>
      </p:sp>
      <p:sp>
        <p:nvSpPr>
          <p:cNvPr id="20" name="Text 18"/>
          <p:cNvSpPr/>
          <p:nvPr/>
        </p:nvSpPr>
        <p:spPr>
          <a:xfrm>
            <a:off x="868680" y="5138928"/>
            <a:ext cx="1005840" cy="320040"/>
          </a:xfrm>
          <a:prstGeom prst="rect">
            <a:avLst/>
          </a:prstGeom>
          <a:noFill/>
          <a:ln/>
        </p:spPr>
        <p:txBody>
          <a:bodyPr wrap="square" rtlCol="0" anchor="ctr"/>
          <a:lstStyle/>
          <a:p>
            <a:pPr indent="0" marL="0">
              <a:buNone/>
            </a:pPr>
            <a:r>
              <a:rPr lang="en-US" sz="1500" b="1" dirty="0">
                <a:solidFill>
                  <a:srgbClr val="1BA098"/>
                </a:solidFill>
                <a:latin typeface="Calibri" pitchFamily="34" charset="0"/>
                <a:ea typeface="Calibri" pitchFamily="34" charset="-122"/>
                <a:cs typeface="Calibri" pitchFamily="34" charset="-120"/>
              </a:rPr>
              <a:t>Week 4</a:t>
            </a:r>
            <a:endParaRPr lang="en-US" sz="1500" dirty="0"/>
          </a:p>
        </p:txBody>
      </p:sp>
      <p:sp>
        <p:nvSpPr>
          <p:cNvPr id="21" name="Text 19"/>
          <p:cNvSpPr/>
          <p:nvPr/>
        </p:nvSpPr>
        <p:spPr>
          <a:xfrm>
            <a:off x="2011680" y="5138928"/>
            <a:ext cx="4023360" cy="292608"/>
          </a:xfrm>
          <a:prstGeom prst="rect">
            <a:avLst/>
          </a:prstGeom>
          <a:noFill/>
          <a:ln/>
        </p:spPr>
        <p:txBody>
          <a:bodyPr wrap="square" rtlCol="0" anchor="ctr"/>
          <a:lstStyle/>
          <a:p>
            <a:pPr indent="0" marL="0">
              <a:buNone/>
            </a:pPr>
            <a:r>
              <a:rPr lang="en-US" sz="1500" b="1" dirty="0">
                <a:solidFill>
                  <a:srgbClr val="0B1F3A"/>
                </a:solidFill>
                <a:latin typeface="Calibri" pitchFamily="34" charset="0"/>
                <a:ea typeface="Calibri" pitchFamily="34" charset="-122"/>
                <a:cs typeface="Calibri" pitchFamily="34" charset="-120"/>
              </a:rPr>
              <a:t>CPD + leadership + polish</a:t>
            </a:r>
            <a:endParaRPr lang="en-US" sz="1500" dirty="0"/>
          </a:p>
        </p:txBody>
      </p:sp>
      <p:sp>
        <p:nvSpPr>
          <p:cNvPr id="22" name="Text 20"/>
          <p:cNvSpPr/>
          <p:nvPr/>
        </p:nvSpPr>
        <p:spPr>
          <a:xfrm>
            <a:off x="2011680" y="5458968"/>
            <a:ext cx="9311335" cy="347472"/>
          </a:xfrm>
          <a:prstGeom prst="rect">
            <a:avLst/>
          </a:prstGeom>
          <a:noFill/>
          <a:ln/>
        </p:spPr>
        <p:txBody>
          <a:bodyPr wrap="square" rtlCol="0" anchor="ctr"/>
          <a:lstStyle/>
          <a:p>
            <a:pPr indent="0" marL="0">
              <a:buNone/>
            </a:pPr>
            <a:r>
              <a:rPr lang="en-US" sz="1200" dirty="0">
                <a:solidFill>
                  <a:srgbClr val="1B1F23"/>
                </a:solidFill>
                <a:latin typeface="Calibri" pitchFamily="34" charset="0"/>
                <a:ea typeface="Calibri" pitchFamily="34" charset="-122"/>
                <a:cs typeface="Calibri" pitchFamily="34" charset="-120"/>
              </a:rPr>
              <a:t>CPD log (attended/delivered), leadership page, gallery (safe), export PDF backup.</a:t>
            </a:r>
            <a:endParaRPr lang="en-US" sz="1200" dirty="0"/>
          </a:p>
        </p:txBody>
      </p:sp>
      <p:sp>
        <p:nvSpPr>
          <p:cNvPr id="23" name="Shape 21"/>
          <p:cNvSpPr/>
          <p:nvPr/>
        </p:nvSpPr>
        <p:spPr>
          <a:xfrm>
            <a:off x="594360" y="5897880"/>
            <a:ext cx="11002975" cy="502920"/>
          </a:xfrm>
          <a:prstGeom prst="roundRect">
            <a:avLst/>
          </a:prstGeom>
          <a:solidFill>
            <a:srgbClr val="F5F7FA"/>
          </a:solidFill>
          <a:ln w="12700">
            <a:solidFill>
              <a:srgbClr val="F5F7FA"/>
            </a:solidFill>
            <a:prstDash val="solid"/>
          </a:ln>
        </p:spPr>
      </p:sp>
      <p:sp>
        <p:nvSpPr>
          <p:cNvPr id="24" name="Text 22"/>
          <p:cNvSpPr/>
          <p:nvPr/>
        </p:nvSpPr>
        <p:spPr>
          <a:xfrm>
            <a:off x="822960" y="6016752"/>
            <a:ext cx="10545775" cy="274320"/>
          </a:xfrm>
          <a:prstGeom prst="rect">
            <a:avLst/>
          </a:prstGeom>
          <a:noFill/>
          <a:ln/>
        </p:spPr>
        <p:txBody>
          <a:bodyPr wrap="square" rtlCol="0" anchor="ctr"/>
          <a:lstStyle/>
          <a:p>
            <a:pPr indent="0" marL="0">
              <a:buNone/>
            </a:pPr>
            <a:r>
              <a:rPr lang="en-US" sz="1200" dirty="0">
                <a:solidFill>
                  <a:srgbClr val="6B7280"/>
                </a:solidFill>
                <a:latin typeface="Calibri" pitchFamily="34" charset="0"/>
                <a:ea typeface="Calibri" pitchFamily="34" charset="-122"/>
                <a:cs typeface="Calibri" pitchFamily="34" charset="-120"/>
              </a:rPr>
              <a:t>Maintenance habit: add 1 evidence item per month (or per term) so the portfolio stays current.</a:t>
            </a:r>
            <a:endParaRPr lang="en-US" sz="1200" dirty="0"/>
          </a:p>
        </p:txBody>
      </p:sp>
      <p:sp>
        <p:nvSpPr>
          <p:cNvPr id="25" name="Shape 23"/>
          <p:cNvSpPr/>
          <p:nvPr/>
        </p:nvSpPr>
        <p:spPr>
          <a:xfrm>
            <a:off x="0" y="6565392"/>
            <a:ext cx="12191695" cy="292608"/>
          </a:xfrm>
          <a:prstGeom prst="rect">
            <a:avLst/>
          </a:prstGeom>
          <a:solidFill>
            <a:srgbClr val="F5F7FA"/>
          </a:solidFill>
          <a:ln w="12700">
            <a:solidFill>
              <a:srgbClr val="F5F7FA"/>
            </a:solidFill>
            <a:prstDash val="solid"/>
          </a:ln>
        </p:spPr>
      </p:sp>
      <p:sp>
        <p:nvSpPr>
          <p:cNvPr id="26" name="Text 24"/>
          <p:cNvSpPr/>
          <p:nvPr/>
        </p:nvSpPr>
        <p:spPr>
          <a:xfrm>
            <a:off x="594360" y="6620256"/>
            <a:ext cx="11002975" cy="201168"/>
          </a:xfrm>
          <a:prstGeom prst="rect">
            <a:avLst/>
          </a:prstGeom>
          <a:noFill/>
          <a:ln/>
        </p:spPr>
        <p:txBody>
          <a:bodyPr wrap="square" rtlCol="0" anchor="ctr"/>
          <a:lstStyle/>
          <a:p>
            <a:pPr indent="0" marL="0">
              <a:buNone/>
            </a:pPr>
            <a:r>
              <a:rPr lang="en-US" sz="1000" dirty="0">
                <a:solidFill>
                  <a:srgbClr val="6B7280"/>
                </a:solidFill>
                <a:latin typeface="Calibri" pitchFamily="34" charset="0"/>
                <a:ea typeface="Calibri" pitchFamily="34" charset="-122"/>
                <a:cs typeface="Calibri" pitchFamily="34" charset="-120"/>
              </a:rPr>
              <a:t>Developing a Digital Teaching Portfolio (Zaria–Kaduna, Kaduna State)</a:t>
            </a:r>
            <a:endParaRPr lang="en-US" sz="1000" dirty="0"/>
          </a:p>
        </p:txBody>
      </p:sp>
      <p:sp>
        <p:nvSpPr>
          <p:cNvPr id="27" name="Text 25"/>
          <p:cNvSpPr/>
          <p:nvPr/>
        </p:nvSpPr>
        <p:spPr>
          <a:xfrm>
            <a:off x="10682935" y="6620256"/>
            <a:ext cx="914400" cy="201168"/>
          </a:xfrm>
          <a:prstGeom prst="rect">
            <a:avLst/>
          </a:prstGeom>
          <a:noFill/>
          <a:ln/>
        </p:spPr>
        <p:txBody>
          <a:bodyPr wrap="square" rtlCol="0" anchor="ctr"/>
          <a:lstStyle/>
          <a:p>
            <a:pPr algn="r" indent="0" marL="0">
              <a:buNone/>
            </a:pPr>
            <a:r>
              <a:rPr lang="en-US" sz="1000" dirty="0">
                <a:solidFill>
                  <a:srgbClr val="6B7280"/>
                </a:solidFill>
                <a:latin typeface="Calibri" pitchFamily="34" charset="0"/>
                <a:ea typeface="Calibri" pitchFamily="34" charset="-122"/>
                <a:cs typeface="Calibri" pitchFamily="34" charset="-120"/>
              </a:rPr>
              <a:t>19/20</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0B1F3A"/>
          </a:solidFill>
          <a:ln w="12700">
            <a:solidFill>
              <a:srgbClr val="0B1F3A"/>
            </a:solidFill>
            <a:prstDash val="solid"/>
          </a:ln>
        </p:spPr>
      </p:sp>
      <p:sp>
        <p:nvSpPr>
          <p:cNvPr id="3" name="Text 1"/>
          <p:cNvSpPr/>
          <p:nvPr/>
        </p:nvSpPr>
        <p:spPr>
          <a:xfrm>
            <a:off x="594360" y="109728"/>
            <a:ext cx="6979615" cy="320040"/>
          </a:xfrm>
          <a:prstGeom prst="rect">
            <a:avLst/>
          </a:prstGeom>
          <a:noFill/>
          <a:ln/>
        </p:spPr>
        <p:txBody>
          <a:bodyPr wrap="square" rtlCol="0" anchor="ctr"/>
          <a:lstStyle/>
          <a:p>
            <a:pPr indent="0" marL="0">
              <a:buNone/>
            </a:pPr>
            <a:r>
              <a:rPr lang="en-US" sz="1800" b="1" dirty="0">
                <a:solidFill>
                  <a:srgbClr val="FFFFFF"/>
                </a:solidFill>
                <a:latin typeface="Calibri" pitchFamily="34" charset="0"/>
                <a:ea typeface="Calibri" pitchFamily="34" charset="-122"/>
                <a:cs typeface="Calibri" pitchFamily="34" charset="-120"/>
              </a:rPr>
              <a:t>Developing a Digital Teaching Portfolio</a:t>
            </a:r>
            <a:endParaRPr lang="en-US" sz="1800" dirty="0"/>
          </a:p>
        </p:txBody>
      </p:sp>
      <p:sp>
        <p:nvSpPr>
          <p:cNvPr id="4" name="Text 2"/>
          <p:cNvSpPr/>
          <p:nvPr/>
        </p:nvSpPr>
        <p:spPr>
          <a:xfrm>
            <a:off x="7756855" y="128016"/>
            <a:ext cx="3840480" cy="320040"/>
          </a:xfrm>
          <a:prstGeom prst="rect">
            <a:avLst/>
          </a:prstGeom>
          <a:noFill/>
          <a:ln/>
        </p:spPr>
        <p:txBody>
          <a:bodyPr wrap="square" rtlCol="0" anchor="ctr"/>
          <a:lstStyle/>
          <a:p>
            <a:pPr algn="r" indent="0" marL="0">
              <a:buNone/>
            </a:pPr>
            <a:r>
              <a:rPr lang="en-US" sz="1200" dirty="0">
                <a:solidFill>
                  <a:srgbClr val="E9F5F3"/>
                </a:solidFill>
                <a:latin typeface="Calibri" pitchFamily="34" charset="0"/>
                <a:ea typeface="Calibri" pitchFamily="34" charset="-122"/>
                <a:cs typeface="Calibri" pitchFamily="34" charset="-120"/>
              </a:rPr>
              <a:t>Session outcomes</a:t>
            </a:r>
            <a:endParaRPr lang="en-US" sz="1200" dirty="0"/>
          </a:p>
        </p:txBody>
      </p:sp>
      <p:sp>
        <p:nvSpPr>
          <p:cNvPr id="5" name="Text 3"/>
          <p:cNvSpPr/>
          <p:nvPr/>
        </p:nvSpPr>
        <p:spPr>
          <a:xfrm>
            <a:off x="594360" y="713232"/>
            <a:ext cx="11002975" cy="438912"/>
          </a:xfrm>
          <a:prstGeom prst="rect">
            <a:avLst/>
          </a:prstGeom>
          <a:noFill/>
          <a:ln/>
        </p:spPr>
        <p:txBody>
          <a:bodyPr wrap="square" rtlCol="0" anchor="ctr"/>
          <a:lstStyle/>
          <a:p>
            <a:pPr indent="0" marL="0">
              <a:buNone/>
            </a:pPr>
            <a:r>
              <a:rPr lang="en-US" sz="2800" b="1" dirty="0">
                <a:solidFill>
                  <a:srgbClr val="1B1F23"/>
                </a:solidFill>
                <a:latin typeface="Calibri" pitchFamily="34" charset="0"/>
                <a:ea typeface="Calibri" pitchFamily="34" charset="-122"/>
                <a:cs typeface="Calibri" pitchFamily="34" charset="-120"/>
              </a:rPr>
              <a:t>By the end of this session, participants can…</a:t>
            </a:r>
            <a:endParaRPr lang="en-US" sz="2800" dirty="0"/>
          </a:p>
        </p:txBody>
      </p:sp>
      <p:sp>
        <p:nvSpPr>
          <p:cNvPr id="6" name="Text 4"/>
          <p:cNvSpPr/>
          <p:nvPr/>
        </p:nvSpPr>
        <p:spPr>
          <a:xfrm>
            <a:off x="594360" y="1170432"/>
            <a:ext cx="11002975" cy="411480"/>
          </a:xfrm>
          <a:prstGeom prst="rect">
            <a:avLst/>
          </a:prstGeom>
          <a:noFill/>
          <a:ln/>
        </p:spPr>
        <p:txBody>
          <a:bodyPr wrap="square" rtlCol="0" anchor="ctr"/>
          <a:lstStyle/>
          <a:p>
            <a:pPr indent="0" marL="0">
              <a:buNone/>
            </a:pPr>
            <a:r>
              <a:rPr lang="en-US" sz="1400" dirty="0">
                <a:solidFill>
                  <a:srgbClr val="6B7280"/>
                </a:solidFill>
                <a:latin typeface="Calibri" pitchFamily="34" charset="0"/>
                <a:ea typeface="Calibri" pitchFamily="34" charset="-122"/>
                <a:cs typeface="Calibri" pitchFamily="34" charset="-120"/>
              </a:rPr>
              <a:t>Build a portfolio that is professional, evidence‑based, and safe for primary/secondary contexts.</a:t>
            </a:r>
            <a:endParaRPr lang="en-US" sz="1400" dirty="0"/>
          </a:p>
        </p:txBody>
      </p:sp>
      <p:sp>
        <p:nvSpPr>
          <p:cNvPr id="7" name="Shape 5"/>
          <p:cNvSpPr/>
          <p:nvPr/>
        </p:nvSpPr>
        <p:spPr>
          <a:xfrm>
            <a:off x="594360" y="1874520"/>
            <a:ext cx="5227168" cy="1280160"/>
          </a:xfrm>
          <a:prstGeom prst="roundRect">
            <a:avLst/>
          </a:prstGeom>
          <a:solidFill>
            <a:srgbClr val="FFFFFF"/>
          </a:solidFill>
          <a:ln w="12700">
            <a:solidFill>
              <a:srgbClr val="D6DAE3"/>
            </a:solidFill>
            <a:prstDash val="solid"/>
          </a:ln>
          <a:effectLst>
            <a:outerShdw sx="100000" sy="100000" kx="0" ky="0" algn="bl" rotWithShape="0" blurRad="50800" dist="25400" dir="2700000">
              <a:srgbClr val="000000">
                <a:alpha val="12000"/>
              </a:srgbClr>
            </a:outerShdw>
          </a:effectLst>
        </p:spPr>
      </p:sp>
      <p:sp>
        <p:nvSpPr>
          <p:cNvPr id="8" name="Text 6"/>
          <p:cNvSpPr/>
          <p:nvPr/>
        </p:nvSpPr>
        <p:spPr>
          <a:xfrm>
            <a:off x="868680" y="2057400"/>
            <a:ext cx="4678528" cy="274320"/>
          </a:xfrm>
          <a:prstGeom prst="rect">
            <a:avLst/>
          </a:prstGeom>
          <a:noFill/>
          <a:ln/>
        </p:spPr>
        <p:txBody>
          <a:bodyPr wrap="square" rtlCol="0" anchor="ctr"/>
          <a:lstStyle/>
          <a:p>
            <a:pPr indent="0" marL="0">
              <a:buNone/>
            </a:pPr>
            <a:r>
              <a:rPr lang="en-US" sz="1800" b="1" dirty="0">
                <a:solidFill>
                  <a:srgbClr val="0B1F3A"/>
                </a:solidFill>
                <a:latin typeface="Calibri" pitchFamily="34" charset="0"/>
                <a:ea typeface="Calibri" pitchFamily="34" charset="-122"/>
                <a:cs typeface="Calibri" pitchFamily="34" charset="-120"/>
              </a:rPr>
              <a:t>1) Define &amp; curate</a:t>
            </a:r>
            <a:endParaRPr lang="en-US" sz="1800" dirty="0"/>
          </a:p>
        </p:txBody>
      </p:sp>
      <p:sp>
        <p:nvSpPr>
          <p:cNvPr id="9" name="Text 7"/>
          <p:cNvSpPr/>
          <p:nvPr/>
        </p:nvSpPr>
        <p:spPr>
          <a:xfrm>
            <a:off x="868680" y="2377440"/>
            <a:ext cx="4678528" cy="685800"/>
          </a:xfrm>
          <a:prstGeom prst="rect">
            <a:avLst/>
          </a:prstGeom>
          <a:noFill/>
          <a:ln/>
        </p:spPr>
        <p:txBody>
          <a:bodyPr wrap="square" rtlCol="0" anchor="ctr"/>
          <a:lstStyle/>
          <a:p>
            <a:pPr indent="0" marL="0">
              <a:buNone/>
            </a:pPr>
            <a:r>
              <a:rPr lang="en-US" sz="1400" dirty="0">
                <a:solidFill>
                  <a:srgbClr val="1B1F23"/>
                </a:solidFill>
                <a:latin typeface="Calibri" pitchFamily="34" charset="0"/>
                <a:ea typeface="Calibri" pitchFamily="34" charset="-122"/>
                <a:cs typeface="Calibri" pitchFamily="34" charset="-120"/>
              </a:rPr>
              <a:t>Know what belongs in a portfolio (and what doesn’t).</a:t>
            </a:r>
            <a:endParaRPr lang="en-US" sz="1400" dirty="0"/>
          </a:p>
        </p:txBody>
      </p:sp>
      <p:sp>
        <p:nvSpPr>
          <p:cNvPr id="10" name="Shape 8"/>
          <p:cNvSpPr/>
          <p:nvPr/>
        </p:nvSpPr>
        <p:spPr>
          <a:xfrm>
            <a:off x="6370168" y="1874520"/>
            <a:ext cx="5227168" cy="1280160"/>
          </a:xfrm>
          <a:prstGeom prst="roundRect">
            <a:avLst/>
          </a:prstGeom>
          <a:solidFill>
            <a:srgbClr val="FFFFFF"/>
          </a:solidFill>
          <a:ln w="12700">
            <a:solidFill>
              <a:srgbClr val="D6DAE3"/>
            </a:solidFill>
            <a:prstDash val="solid"/>
          </a:ln>
          <a:effectLst>
            <a:outerShdw sx="100000" sy="100000" kx="0" ky="0" algn="bl" rotWithShape="0" blurRad="50800" dist="25400" dir="2700000">
              <a:srgbClr val="000000">
                <a:alpha val="12000"/>
              </a:srgbClr>
            </a:outerShdw>
          </a:effectLst>
        </p:spPr>
      </p:sp>
      <p:sp>
        <p:nvSpPr>
          <p:cNvPr id="11" name="Text 9"/>
          <p:cNvSpPr/>
          <p:nvPr/>
        </p:nvSpPr>
        <p:spPr>
          <a:xfrm>
            <a:off x="6644488" y="2057400"/>
            <a:ext cx="4678528" cy="274320"/>
          </a:xfrm>
          <a:prstGeom prst="rect">
            <a:avLst/>
          </a:prstGeom>
          <a:noFill/>
          <a:ln/>
        </p:spPr>
        <p:txBody>
          <a:bodyPr wrap="square" rtlCol="0" anchor="ctr"/>
          <a:lstStyle/>
          <a:p>
            <a:pPr indent="0" marL="0">
              <a:buNone/>
            </a:pPr>
            <a:r>
              <a:rPr lang="en-US" sz="1800" b="1" dirty="0">
                <a:solidFill>
                  <a:srgbClr val="0B1F3A"/>
                </a:solidFill>
                <a:latin typeface="Calibri" pitchFamily="34" charset="0"/>
                <a:ea typeface="Calibri" pitchFamily="34" charset="-122"/>
                <a:cs typeface="Calibri" pitchFamily="34" charset="-120"/>
              </a:rPr>
              <a:t>2) Choose a platform</a:t>
            </a:r>
            <a:endParaRPr lang="en-US" sz="1800" dirty="0"/>
          </a:p>
        </p:txBody>
      </p:sp>
      <p:sp>
        <p:nvSpPr>
          <p:cNvPr id="12" name="Text 10"/>
          <p:cNvSpPr/>
          <p:nvPr/>
        </p:nvSpPr>
        <p:spPr>
          <a:xfrm>
            <a:off x="6644488" y="2377440"/>
            <a:ext cx="4678528" cy="685800"/>
          </a:xfrm>
          <a:prstGeom prst="rect">
            <a:avLst/>
          </a:prstGeom>
          <a:noFill/>
          <a:ln/>
        </p:spPr>
        <p:txBody>
          <a:bodyPr wrap="square" rtlCol="0" anchor="ctr"/>
          <a:lstStyle/>
          <a:p>
            <a:pPr indent="0" marL="0">
              <a:buNone/>
            </a:pPr>
            <a:r>
              <a:rPr lang="en-US" sz="1400" dirty="0">
                <a:solidFill>
                  <a:srgbClr val="1B1F23"/>
                </a:solidFill>
                <a:latin typeface="Calibri" pitchFamily="34" charset="0"/>
                <a:ea typeface="Calibri" pitchFamily="34" charset="-122"/>
                <a:cs typeface="Calibri" pitchFamily="34" charset="-120"/>
              </a:rPr>
              <a:t>Pick what fits your school reality (device, data, policies).</a:t>
            </a:r>
            <a:endParaRPr lang="en-US" sz="1400" dirty="0"/>
          </a:p>
        </p:txBody>
      </p:sp>
      <p:sp>
        <p:nvSpPr>
          <p:cNvPr id="13" name="Shape 11"/>
          <p:cNvSpPr/>
          <p:nvPr/>
        </p:nvSpPr>
        <p:spPr>
          <a:xfrm>
            <a:off x="594360" y="3474720"/>
            <a:ext cx="5227168" cy="1280160"/>
          </a:xfrm>
          <a:prstGeom prst="roundRect">
            <a:avLst/>
          </a:prstGeom>
          <a:solidFill>
            <a:srgbClr val="FFFFFF"/>
          </a:solidFill>
          <a:ln w="12700">
            <a:solidFill>
              <a:srgbClr val="D6DAE3"/>
            </a:solidFill>
            <a:prstDash val="solid"/>
          </a:ln>
          <a:effectLst>
            <a:outerShdw sx="100000" sy="100000" kx="0" ky="0" algn="bl" rotWithShape="0" blurRad="50800" dist="25400" dir="2700000">
              <a:srgbClr val="000000">
                <a:alpha val="12000"/>
              </a:srgbClr>
            </a:outerShdw>
          </a:effectLst>
        </p:spPr>
      </p:sp>
      <p:sp>
        <p:nvSpPr>
          <p:cNvPr id="14" name="Text 12"/>
          <p:cNvSpPr/>
          <p:nvPr/>
        </p:nvSpPr>
        <p:spPr>
          <a:xfrm>
            <a:off x="868680" y="3657600"/>
            <a:ext cx="4678528" cy="274320"/>
          </a:xfrm>
          <a:prstGeom prst="rect">
            <a:avLst/>
          </a:prstGeom>
          <a:noFill/>
          <a:ln/>
        </p:spPr>
        <p:txBody>
          <a:bodyPr wrap="square" rtlCol="0" anchor="ctr"/>
          <a:lstStyle/>
          <a:p>
            <a:pPr indent="0" marL="0">
              <a:buNone/>
            </a:pPr>
            <a:r>
              <a:rPr lang="en-US" sz="1800" b="1" dirty="0">
                <a:solidFill>
                  <a:srgbClr val="0B1F3A"/>
                </a:solidFill>
                <a:latin typeface="Calibri" pitchFamily="34" charset="0"/>
                <a:ea typeface="Calibri" pitchFamily="34" charset="-122"/>
                <a:cs typeface="Calibri" pitchFamily="34" charset="-120"/>
              </a:rPr>
              <a:t>3) Build two pages</a:t>
            </a:r>
            <a:endParaRPr lang="en-US" sz="1800" dirty="0"/>
          </a:p>
        </p:txBody>
      </p:sp>
      <p:sp>
        <p:nvSpPr>
          <p:cNvPr id="15" name="Text 13"/>
          <p:cNvSpPr/>
          <p:nvPr/>
        </p:nvSpPr>
        <p:spPr>
          <a:xfrm>
            <a:off x="868680" y="3977640"/>
            <a:ext cx="4678528" cy="685800"/>
          </a:xfrm>
          <a:prstGeom prst="rect">
            <a:avLst/>
          </a:prstGeom>
          <a:noFill/>
          <a:ln/>
        </p:spPr>
        <p:txBody>
          <a:bodyPr wrap="square" rtlCol="0" anchor="ctr"/>
          <a:lstStyle/>
          <a:p>
            <a:pPr indent="0" marL="0">
              <a:buNone/>
            </a:pPr>
            <a:r>
              <a:rPr lang="en-US" sz="1400" dirty="0">
                <a:solidFill>
                  <a:srgbClr val="1B1F23"/>
                </a:solidFill>
                <a:latin typeface="Calibri" pitchFamily="34" charset="0"/>
                <a:ea typeface="Calibri" pitchFamily="34" charset="-122"/>
                <a:cs typeface="Calibri" pitchFamily="34" charset="-120"/>
              </a:rPr>
              <a:t>Home page + one evidence page (artefact + impact + reflection).</a:t>
            </a:r>
            <a:endParaRPr lang="en-US" sz="1400" dirty="0"/>
          </a:p>
        </p:txBody>
      </p:sp>
      <p:sp>
        <p:nvSpPr>
          <p:cNvPr id="16" name="Shape 14"/>
          <p:cNvSpPr/>
          <p:nvPr/>
        </p:nvSpPr>
        <p:spPr>
          <a:xfrm>
            <a:off x="6370168" y="3474720"/>
            <a:ext cx="5227168" cy="1280160"/>
          </a:xfrm>
          <a:prstGeom prst="roundRect">
            <a:avLst/>
          </a:prstGeom>
          <a:solidFill>
            <a:srgbClr val="FFFFFF"/>
          </a:solidFill>
          <a:ln w="12700">
            <a:solidFill>
              <a:srgbClr val="D6DAE3"/>
            </a:solidFill>
            <a:prstDash val="solid"/>
          </a:ln>
          <a:effectLst>
            <a:outerShdw sx="100000" sy="100000" kx="0" ky="0" algn="bl" rotWithShape="0" blurRad="50800" dist="25400" dir="2700000">
              <a:srgbClr val="000000">
                <a:alpha val="12000"/>
              </a:srgbClr>
            </a:outerShdw>
          </a:effectLst>
        </p:spPr>
      </p:sp>
      <p:sp>
        <p:nvSpPr>
          <p:cNvPr id="17" name="Text 15"/>
          <p:cNvSpPr/>
          <p:nvPr/>
        </p:nvSpPr>
        <p:spPr>
          <a:xfrm>
            <a:off x="6644488" y="3657600"/>
            <a:ext cx="4678528" cy="274320"/>
          </a:xfrm>
          <a:prstGeom prst="rect">
            <a:avLst/>
          </a:prstGeom>
          <a:noFill/>
          <a:ln/>
        </p:spPr>
        <p:txBody>
          <a:bodyPr wrap="square" rtlCol="0" anchor="ctr"/>
          <a:lstStyle/>
          <a:p>
            <a:pPr indent="0" marL="0">
              <a:buNone/>
            </a:pPr>
            <a:r>
              <a:rPr lang="en-US" sz="1800" b="1" dirty="0">
                <a:solidFill>
                  <a:srgbClr val="0B1F3A"/>
                </a:solidFill>
                <a:latin typeface="Calibri" pitchFamily="34" charset="0"/>
                <a:ea typeface="Calibri" pitchFamily="34" charset="-122"/>
                <a:cs typeface="Calibri" pitchFamily="34" charset="-120"/>
              </a:rPr>
              <a:t>4) Package it</a:t>
            </a:r>
            <a:endParaRPr lang="en-US" sz="1800" dirty="0"/>
          </a:p>
        </p:txBody>
      </p:sp>
      <p:sp>
        <p:nvSpPr>
          <p:cNvPr id="18" name="Text 16"/>
          <p:cNvSpPr/>
          <p:nvPr/>
        </p:nvSpPr>
        <p:spPr>
          <a:xfrm>
            <a:off x="6644488" y="3977640"/>
            <a:ext cx="4678528" cy="685800"/>
          </a:xfrm>
          <a:prstGeom prst="rect">
            <a:avLst/>
          </a:prstGeom>
          <a:noFill/>
          <a:ln/>
        </p:spPr>
        <p:txBody>
          <a:bodyPr wrap="square" rtlCol="0" anchor="ctr"/>
          <a:lstStyle/>
          <a:p>
            <a:pPr indent="0" marL="0">
              <a:buNone/>
            </a:pPr>
            <a:r>
              <a:rPr lang="en-US" sz="1400" dirty="0">
                <a:solidFill>
                  <a:srgbClr val="1B1F23"/>
                </a:solidFill>
                <a:latin typeface="Calibri" pitchFamily="34" charset="0"/>
                <a:ea typeface="Calibri" pitchFamily="34" charset="-122"/>
                <a:cs typeface="Calibri" pitchFamily="34" charset="-120"/>
              </a:rPr>
              <a:t>Apply privacy rules, link settings, and a 30‑day completion plan.</a:t>
            </a:r>
            <a:endParaRPr lang="en-US" sz="1400" dirty="0"/>
          </a:p>
        </p:txBody>
      </p:sp>
      <p:sp>
        <p:nvSpPr>
          <p:cNvPr id="19" name="Shape 17"/>
          <p:cNvSpPr/>
          <p:nvPr/>
        </p:nvSpPr>
        <p:spPr>
          <a:xfrm>
            <a:off x="0" y="6565392"/>
            <a:ext cx="12191695" cy="292608"/>
          </a:xfrm>
          <a:prstGeom prst="rect">
            <a:avLst/>
          </a:prstGeom>
          <a:solidFill>
            <a:srgbClr val="F5F7FA"/>
          </a:solidFill>
          <a:ln w="12700">
            <a:solidFill>
              <a:srgbClr val="F5F7FA"/>
            </a:solidFill>
            <a:prstDash val="solid"/>
          </a:ln>
        </p:spPr>
      </p:sp>
      <p:sp>
        <p:nvSpPr>
          <p:cNvPr id="20" name="Text 18"/>
          <p:cNvSpPr/>
          <p:nvPr/>
        </p:nvSpPr>
        <p:spPr>
          <a:xfrm>
            <a:off x="594360" y="6620256"/>
            <a:ext cx="11002975" cy="201168"/>
          </a:xfrm>
          <a:prstGeom prst="rect">
            <a:avLst/>
          </a:prstGeom>
          <a:noFill/>
          <a:ln/>
        </p:spPr>
        <p:txBody>
          <a:bodyPr wrap="square" rtlCol="0" anchor="ctr"/>
          <a:lstStyle/>
          <a:p>
            <a:pPr indent="0" marL="0">
              <a:buNone/>
            </a:pPr>
            <a:r>
              <a:rPr lang="en-US" sz="1000" dirty="0">
                <a:solidFill>
                  <a:srgbClr val="6B7280"/>
                </a:solidFill>
                <a:latin typeface="Calibri" pitchFamily="34" charset="0"/>
                <a:ea typeface="Calibri" pitchFamily="34" charset="-122"/>
                <a:cs typeface="Calibri" pitchFamily="34" charset="-120"/>
              </a:rPr>
              <a:t>Developing a Digital Teaching Portfolio (Zaria–Kaduna, Kaduna State)</a:t>
            </a:r>
            <a:endParaRPr lang="en-US" sz="1000" dirty="0"/>
          </a:p>
        </p:txBody>
      </p:sp>
      <p:sp>
        <p:nvSpPr>
          <p:cNvPr id="21" name="Text 19"/>
          <p:cNvSpPr/>
          <p:nvPr/>
        </p:nvSpPr>
        <p:spPr>
          <a:xfrm>
            <a:off x="10682935" y="6620256"/>
            <a:ext cx="914400" cy="201168"/>
          </a:xfrm>
          <a:prstGeom prst="rect">
            <a:avLst/>
          </a:prstGeom>
          <a:noFill/>
          <a:ln/>
        </p:spPr>
        <p:txBody>
          <a:bodyPr wrap="square" rtlCol="0" anchor="ctr"/>
          <a:lstStyle/>
          <a:p>
            <a:pPr algn="r" indent="0" marL="0">
              <a:buNone/>
            </a:pPr>
            <a:r>
              <a:rPr lang="en-US" sz="1000" dirty="0">
                <a:solidFill>
                  <a:srgbClr val="6B7280"/>
                </a:solidFill>
                <a:latin typeface="Calibri" pitchFamily="34" charset="0"/>
                <a:ea typeface="Calibri" pitchFamily="34" charset="-122"/>
                <a:cs typeface="Calibri" pitchFamily="34" charset="-120"/>
              </a:rPr>
              <a:t>2/20</a:t>
            </a:r>
            <a:endParaRPr lang="en-US" sz="1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0B1F3A"/>
          </a:solidFill>
          <a:ln w="12700">
            <a:solidFill>
              <a:srgbClr val="0B1F3A"/>
            </a:solidFill>
            <a:prstDash val="solid"/>
          </a:ln>
        </p:spPr>
      </p:sp>
      <p:sp>
        <p:nvSpPr>
          <p:cNvPr id="3" name="Text 1"/>
          <p:cNvSpPr/>
          <p:nvPr/>
        </p:nvSpPr>
        <p:spPr>
          <a:xfrm>
            <a:off x="594360" y="109728"/>
            <a:ext cx="6979615" cy="320040"/>
          </a:xfrm>
          <a:prstGeom prst="rect">
            <a:avLst/>
          </a:prstGeom>
          <a:noFill/>
          <a:ln/>
        </p:spPr>
        <p:txBody>
          <a:bodyPr wrap="square" rtlCol="0" anchor="ctr"/>
          <a:lstStyle/>
          <a:p>
            <a:pPr indent="0" marL="0">
              <a:buNone/>
            </a:pPr>
            <a:r>
              <a:rPr lang="en-US" sz="1800" b="1" dirty="0">
                <a:solidFill>
                  <a:srgbClr val="FFFFFF"/>
                </a:solidFill>
                <a:latin typeface="Calibri" pitchFamily="34" charset="0"/>
                <a:ea typeface="Calibri" pitchFamily="34" charset="-122"/>
                <a:cs typeface="Calibri" pitchFamily="34" charset="-120"/>
              </a:rPr>
              <a:t>Developing a Digital Teaching Portfolio</a:t>
            </a:r>
            <a:endParaRPr lang="en-US" sz="1800" dirty="0"/>
          </a:p>
        </p:txBody>
      </p:sp>
      <p:sp>
        <p:nvSpPr>
          <p:cNvPr id="4" name="Text 2"/>
          <p:cNvSpPr/>
          <p:nvPr/>
        </p:nvSpPr>
        <p:spPr>
          <a:xfrm>
            <a:off x="7756855" y="128016"/>
            <a:ext cx="3840480" cy="320040"/>
          </a:xfrm>
          <a:prstGeom prst="rect">
            <a:avLst/>
          </a:prstGeom>
          <a:noFill/>
          <a:ln/>
        </p:spPr>
        <p:txBody>
          <a:bodyPr wrap="square" rtlCol="0" anchor="ctr"/>
          <a:lstStyle/>
          <a:p>
            <a:pPr algn="r" indent="0" marL="0">
              <a:buNone/>
            </a:pPr>
            <a:r>
              <a:rPr lang="en-US" sz="1200" dirty="0">
                <a:solidFill>
                  <a:srgbClr val="E9F5F3"/>
                </a:solidFill>
                <a:latin typeface="Calibri" pitchFamily="34" charset="0"/>
                <a:ea typeface="Calibri" pitchFamily="34" charset="-122"/>
                <a:cs typeface="Calibri" pitchFamily="34" charset="-120"/>
              </a:rPr>
              <a:t>Wrap</a:t>
            </a:r>
            <a:endParaRPr lang="en-US" sz="1200" dirty="0"/>
          </a:p>
        </p:txBody>
      </p:sp>
      <p:sp>
        <p:nvSpPr>
          <p:cNvPr id="5" name="Text 3"/>
          <p:cNvSpPr/>
          <p:nvPr/>
        </p:nvSpPr>
        <p:spPr>
          <a:xfrm>
            <a:off x="594360" y="713232"/>
            <a:ext cx="11002975" cy="438912"/>
          </a:xfrm>
          <a:prstGeom prst="rect">
            <a:avLst/>
          </a:prstGeom>
          <a:noFill/>
          <a:ln/>
        </p:spPr>
        <p:txBody>
          <a:bodyPr wrap="square" rtlCol="0" anchor="ctr"/>
          <a:lstStyle/>
          <a:p>
            <a:pPr indent="0" marL="0">
              <a:buNone/>
            </a:pPr>
            <a:r>
              <a:rPr lang="en-US" sz="2800" b="1" dirty="0">
                <a:solidFill>
                  <a:srgbClr val="1B1F23"/>
                </a:solidFill>
                <a:latin typeface="Calibri" pitchFamily="34" charset="0"/>
                <a:ea typeface="Calibri" pitchFamily="34" charset="-122"/>
                <a:cs typeface="Calibri" pitchFamily="34" charset="-120"/>
              </a:rPr>
              <a:t>Wrap‑up: what you leave with</a:t>
            </a:r>
            <a:endParaRPr lang="en-US" sz="2800" dirty="0"/>
          </a:p>
        </p:txBody>
      </p:sp>
      <p:sp>
        <p:nvSpPr>
          <p:cNvPr id="6" name="Text 4"/>
          <p:cNvSpPr/>
          <p:nvPr/>
        </p:nvSpPr>
        <p:spPr>
          <a:xfrm>
            <a:off x="594360" y="1170432"/>
            <a:ext cx="11002975" cy="411480"/>
          </a:xfrm>
          <a:prstGeom prst="rect">
            <a:avLst/>
          </a:prstGeom>
          <a:noFill/>
          <a:ln/>
        </p:spPr>
        <p:txBody>
          <a:bodyPr wrap="square" rtlCol="0" anchor="ctr"/>
          <a:lstStyle/>
          <a:p>
            <a:pPr indent="0" marL="0">
              <a:buNone/>
            </a:pPr>
            <a:r>
              <a:rPr lang="en-US" sz="1400" dirty="0">
                <a:solidFill>
                  <a:srgbClr val="6B7280"/>
                </a:solidFill>
                <a:latin typeface="Calibri" pitchFamily="34" charset="0"/>
                <a:ea typeface="Calibri" pitchFamily="34" charset="-122"/>
                <a:cs typeface="Calibri" pitchFamily="34" charset="-120"/>
              </a:rPr>
              <a:t>Professional deliverables make your training valuable and actionable.</a:t>
            </a:r>
            <a:endParaRPr lang="en-US" sz="1400" dirty="0"/>
          </a:p>
        </p:txBody>
      </p:sp>
      <p:sp>
        <p:nvSpPr>
          <p:cNvPr id="7" name="Shape 5"/>
          <p:cNvSpPr/>
          <p:nvPr/>
        </p:nvSpPr>
        <p:spPr>
          <a:xfrm>
            <a:off x="594360" y="1874520"/>
            <a:ext cx="6400800" cy="4480560"/>
          </a:xfrm>
          <a:prstGeom prst="roundRect">
            <a:avLst/>
          </a:prstGeom>
          <a:solidFill>
            <a:srgbClr val="E9F5F3"/>
          </a:solidFill>
          <a:ln w="12700">
            <a:solidFill>
              <a:srgbClr val="D6DAE3"/>
            </a:solidFill>
            <a:prstDash val="solid"/>
          </a:ln>
          <a:effectLst>
            <a:outerShdw sx="100000" sy="100000" kx="0" ky="0" algn="bl" rotWithShape="0" blurRad="50800" dist="25400" dir="2700000">
              <a:srgbClr val="000000">
                <a:alpha val="12000"/>
              </a:srgbClr>
            </a:outerShdw>
          </a:effectLst>
        </p:spPr>
      </p:sp>
      <p:sp>
        <p:nvSpPr>
          <p:cNvPr id="8" name="Text 6"/>
          <p:cNvSpPr/>
          <p:nvPr/>
        </p:nvSpPr>
        <p:spPr>
          <a:xfrm>
            <a:off x="868680" y="2103120"/>
            <a:ext cx="5852160" cy="320040"/>
          </a:xfrm>
          <a:prstGeom prst="rect">
            <a:avLst/>
          </a:prstGeom>
          <a:noFill/>
          <a:ln/>
        </p:spPr>
        <p:txBody>
          <a:bodyPr wrap="square" rtlCol="0" anchor="ctr"/>
          <a:lstStyle/>
          <a:p>
            <a:pPr indent="0" marL="0">
              <a:buNone/>
            </a:pPr>
            <a:r>
              <a:rPr lang="en-US" sz="1800" b="1" dirty="0">
                <a:solidFill>
                  <a:srgbClr val="0B1F3A"/>
                </a:solidFill>
                <a:latin typeface="Calibri" pitchFamily="34" charset="0"/>
                <a:ea typeface="Calibri" pitchFamily="34" charset="-122"/>
                <a:cs typeface="Calibri" pitchFamily="34" charset="-120"/>
              </a:rPr>
              <a:t>Participant deliverables</a:t>
            </a:r>
            <a:endParaRPr lang="en-US" sz="1800" dirty="0"/>
          </a:p>
        </p:txBody>
      </p:sp>
      <p:sp>
        <p:nvSpPr>
          <p:cNvPr id="9" name="Text 7"/>
          <p:cNvSpPr/>
          <p:nvPr/>
        </p:nvSpPr>
        <p:spPr>
          <a:xfrm>
            <a:off x="914400" y="2606040"/>
            <a:ext cx="5760720" cy="3291840"/>
          </a:xfrm>
          <a:prstGeom prst="rect">
            <a:avLst/>
          </a:prstGeom>
          <a:noFill/>
          <a:ln/>
        </p:spPr>
        <p:txBody>
          <a:bodyPr wrap="square" rtlCol="0" anchor="t"/>
          <a:lstStyle/>
          <a:p>
            <a:pPr marL="228600" indent="-228600">
              <a:spcAft>
                <a:spcPts val="600"/>
              </a:spcAft>
              <a:buSzPct val="100000"/>
              <a:buChar char="•"/>
            </a:pPr>
            <a:r>
              <a:rPr lang="en-US" sz="1500" dirty="0">
                <a:solidFill>
                  <a:srgbClr val="1B1F23"/>
                </a:solidFill>
                <a:latin typeface="Calibri" pitchFamily="34" charset="0"/>
                <a:ea typeface="Calibri" pitchFamily="34" charset="-122"/>
                <a:cs typeface="Calibri" pitchFamily="34" charset="-120"/>
              </a:rPr>
              <a:t>Portfolio page structure template</a:t>
            </a:r>
            <a:endParaRPr lang="en-US" sz="1500" dirty="0"/>
          </a:p>
          <a:p>
            <a:pPr marL="228600" indent="-228600">
              <a:spcAft>
                <a:spcPts val="600"/>
              </a:spcAft>
              <a:buSzPct val="100000"/>
              <a:buChar char="•"/>
            </a:pPr>
            <a:r>
              <a:rPr lang="en-US" sz="1500" dirty="0">
                <a:solidFill>
                  <a:srgbClr val="1B1F23"/>
                </a:solidFill>
                <a:latin typeface="Calibri" pitchFamily="34" charset="0"/>
                <a:ea typeface="Calibri" pitchFamily="34" charset="-122"/>
                <a:cs typeface="Calibri" pitchFamily="34" charset="-120"/>
              </a:rPr>
              <a:t>Evidence page template (context → artefact → impact → reflection)</a:t>
            </a:r>
            <a:endParaRPr lang="en-US" sz="1500" dirty="0"/>
          </a:p>
          <a:p>
            <a:pPr marL="228600" indent="-228600">
              <a:spcAft>
                <a:spcPts val="600"/>
              </a:spcAft>
              <a:buSzPct val="100000"/>
              <a:buChar char="•"/>
            </a:pPr>
            <a:r>
              <a:rPr lang="en-US" sz="1500" dirty="0">
                <a:solidFill>
                  <a:srgbClr val="1B1F23"/>
                </a:solidFill>
                <a:latin typeface="Calibri" pitchFamily="34" charset="0"/>
                <a:ea typeface="Calibri" pitchFamily="34" charset="-122"/>
                <a:cs typeface="Calibri" pitchFamily="34" charset="-120"/>
              </a:rPr>
              <a:t>Evidence checklist + impact statement cheat sheet</a:t>
            </a:r>
            <a:endParaRPr lang="en-US" sz="1500" dirty="0"/>
          </a:p>
          <a:p>
            <a:pPr marL="228600" indent="-228600">
              <a:spcAft>
                <a:spcPts val="600"/>
              </a:spcAft>
              <a:buSzPct val="100000"/>
              <a:buChar char="•"/>
            </a:pPr>
            <a:r>
              <a:rPr lang="en-US" sz="1500" dirty="0">
                <a:solidFill>
                  <a:srgbClr val="1B1F23"/>
                </a:solidFill>
                <a:latin typeface="Calibri" pitchFamily="34" charset="0"/>
                <a:ea typeface="Calibri" pitchFamily="34" charset="-122"/>
                <a:cs typeface="Calibri" pitchFamily="34" charset="-120"/>
              </a:rPr>
              <a:t>Folder structure + naming convention guide</a:t>
            </a:r>
            <a:endParaRPr lang="en-US" sz="1500" dirty="0"/>
          </a:p>
          <a:p>
            <a:pPr marL="228600" indent="-228600">
              <a:spcAft>
                <a:spcPts val="600"/>
              </a:spcAft>
              <a:buSzPct val="100000"/>
              <a:buChar char="•"/>
            </a:pPr>
            <a:r>
              <a:rPr lang="en-US" sz="1500" dirty="0">
                <a:solidFill>
                  <a:srgbClr val="1B1F23"/>
                </a:solidFill>
                <a:latin typeface="Calibri" pitchFamily="34" charset="0"/>
                <a:ea typeface="Calibri" pitchFamily="34" charset="-122"/>
                <a:cs typeface="Calibri" pitchFamily="34" charset="-120"/>
              </a:rPr>
              <a:t>Privacy/redaction one‑pager (public vs internal)</a:t>
            </a:r>
            <a:endParaRPr lang="en-US" sz="1500" dirty="0"/>
          </a:p>
          <a:p>
            <a:pPr marL="228600" indent="-228600">
              <a:spcAft>
                <a:spcPts val="600"/>
              </a:spcAft>
              <a:buSzPct val="100000"/>
              <a:buChar char="•"/>
            </a:pPr>
            <a:r>
              <a:rPr lang="en-US" sz="1500" dirty="0">
                <a:solidFill>
                  <a:srgbClr val="1B1F23"/>
                </a:solidFill>
                <a:latin typeface="Calibri" pitchFamily="34" charset="0"/>
                <a:ea typeface="Calibri" pitchFamily="34" charset="-122"/>
                <a:cs typeface="Calibri" pitchFamily="34" charset="-120"/>
              </a:rPr>
              <a:t>30‑day build plan + quality rubric</a:t>
            </a:r>
            <a:endParaRPr lang="en-US" sz="1500" dirty="0"/>
          </a:p>
        </p:txBody>
      </p:sp>
      <p:sp>
        <p:nvSpPr>
          <p:cNvPr id="10" name="Shape 8"/>
          <p:cNvSpPr/>
          <p:nvPr/>
        </p:nvSpPr>
        <p:spPr>
          <a:xfrm>
            <a:off x="7452360" y="1874520"/>
            <a:ext cx="4144975" cy="4480560"/>
          </a:xfrm>
          <a:prstGeom prst="roundRect">
            <a:avLst/>
          </a:prstGeom>
          <a:solidFill>
            <a:srgbClr val="FFFFFF"/>
          </a:solidFill>
          <a:ln w="12700">
            <a:solidFill>
              <a:srgbClr val="D6DAE3"/>
            </a:solidFill>
            <a:prstDash val="solid"/>
          </a:ln>
          <a:effectLst>
            <a:outerShdw sx="100000" sy="100000" kx="0" ky="0" algn="bl" rotWithShape="0" blurRad="50800" dist="25400" dir="2700000">
              <a:srgbClr val="000000">
                <a:alpha val="12000"/>
              </a:srgbClr>
            </a:outerShdw>
          </a:effectLst>
        </p:spPr>
      </p:sp>
      <p:sp>
        <p:nvSpPr>
          <p:cNvPr id="11" name="Text 9"/>
          <p:cNvSpPr/>
          <p:nvPr/>
        </p:nvSpPr>
        <p:spPr>
          <a:xfrm>
            <a:off x="7680960" y="2103120"/>
            <a:ext cx="3687775" cy="320040"/>
          </a:xfrm>
          <a:prstGeom prst="rect">
            <a:avLst/>
          </a:prstGeom>
          <a:noFill/>
          <a:ln/>
        </p:spPr>
        <p:txBody>
          <a:bodyPr wrap="square" rtlCol="0" anchor="ctr"/>
          <a:lstStyle/>
          <a:p>
            <a:pPr indent="0" marL="0">
              <a:buNone/>
            </a:pPr>
            <a:r>
              <a:rPr lang="en-US" sz="1800" b="1" dirty="0">
                <a:solidFill>
                  <a:srgbClr val="0B1F3A"/>
                </a:solidFill>
                <a:latin typeface="Calibri" pitchFamily="34" charset="0"/>
                <a:ea typeface="Calibri" pitchFamily="34" charset="-122"/>
                <a:cs typeface="Calibri" pitchFamily="34" charset="-120"/>
              </a:rPr>
              <a:t>Q&amp;A prompts</a:t>
            </a:r>
            <a:endParaRPr lang="en-US" sz="1800" dirty="0"/>
          </a:p>
        </p:txBody>
      </p:sp>
      <p:sp>
        <p:nvSpPr>
          <p:cNvPr id="12" name="Text 10"/>
          <p:cNvSpPr/>
          <p:nvPr/>
        </p:nvSpPr>
        <p:spPr>
          <a:xfrm>
            <a:off x="7708392" y="2606040"/>
            <a:ext cx="3642055" cy="2468880"/>
          </a:xfrm>
          <a:prstGeom prst="rect">
            <a:avLst/>
          </a:prstGeom>
          <a:noFill/>
          <a:ln/>
        </p:spPr>
        <p:txBody>
          <a:bodyPr wrap="square" rtlCol="0" anchor="t"/>
          <a:lstStyle/>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What evidence do you already have?</a:t>
            </a:r>
            <a:endParaRPr lang="en-US" sz="1400" dirty="0"/>
          </a:p>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What can you safely share publicly?</a:t>
            </a:r>
            <a:endParaRPr lang="en-US" sz="1400" dirty="0"/>
          </a:p>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What’s your first impact measure?</a:t>
            </a:r>
            <a:endParaRPr lang="en-US" sz="1400" dirty="0"/>
          </a:p>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Who is your reviewer (audience)?</a:t>
            </a:r>
            <a:endParaRPr lang="en-US" sz="1400" dirty="0"/>
          </a:p>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What will you add this term?</a:t>
            </a:r>
            <a:endParaRPr lang="en-US" sz="1400" dirty="0"/>
          </a:p>
        </p:txBody>
      </p:sp>
      <p:sp>
        <p:nvSpPr>
          <p:cNvPr id="13" name="Text 11"/>
          <p:cNvSpPr/>
          <p:nvPr/>
        </p:nvSpPr>
        <p:spPr>
          <a:xfrm>
            <a:off x="7708392" y="5394960"/>
            <a:ext cx="3642055" cy="320040"/>
          </a:xfrm>
          <a:prstGeom prst="rect">
            <a:avLst/>
          </a:prstGeom>
          <a:noFill/>
          <a:ln/>
        </p:spPr>
        <p:txBody>
          <a:bodyPr wrap="square" rtlCol="0" anchor="ctr"/>
          <a:lstStyle/>
          <a:p>
            <a:pPr indent="0" marL="0">
              <a:buNone/>
            </a:pPr>
            <a:r>
              <a:rPr lang="en-US" sz="1200" dirty="0">
                <a:solidFill>
                  <a:srgbClr val="6B7280"/>
                </a:solidFill>
                <a:latin typeface="Calibri" pitchFamily="34" charset="0"/>
                <a:ea typeface="Calibri" pitchFamily="34" charset="-122"/>
                <a:cs typeface="Calibri" pitchFamily="34" charset="-120"/>
              </a:rPr>
              <a:t>Contact (optional): cigma.generalsolutions@gmail.com</a:t>
            </a:r>
            <a:endParaRPr lang="en-US" sz="1200" dirty="0"/>
          </a:p>
        </p:txBody>
      </p:sp>
      <p:sp>
        <p:nvSpPr>
          <p:cNvPr id="14" name="Text 12"/>
          <p:cNvSpPr/>
          <p:nvPr/>
        </p:nvSpPr>
        <p:spPr>
          <a:xfrm>
            <a:off x="7708392" y="5760720"/>
            <a:ext cx="3642055" cy="411480"/>
          </a:xfrm>
          <a:prstGeom prst="rect">
            <a:avLst/>
          </a:prstGeom>
          <a:noFill/>
          <a:ln/>
        </p:spPr>
        <p:txBody>
          <a:bodyPr wrap="square" rtlCol="0" anchor="ctr"/>
          <a:lstStyle/>
          <a:p>
            <a:pPr indent="0" marL="0">
              <a:buNone/>
            </a:pPr>
            <a:r>
              <a:rPr lang="en-US" sz="2200" b="1" dirty="0">
                <a:solidFill>
                  <a:srgbClr val="1BA098"/>
                </a:solidFill>
                <a:latin typeface="Calibri" pitchFamily="34" charset="0"/>
                <a:ea typeface="Calibri" pitchFamily="34" charset="-122"/>
                <a:cs typeface="Calibri" pitchFamily="34" charset="-120"/>
              </a:rPr>
              <a:t>Thank you.</a:t>
            </a:r>
            <a:endParaRPr lang="en-US" sz="2200" dirty="0"/>
          </a:p>
        </p:txBody>
      </p:sp>
      <p:sp>
        <p:nvSpPr>
          <p:cNvPr id="15" name="Shape 13"/>
          <p:cNvSpPr/>
          <p:nvPr/>
        </p:nvSpPr>
        <p:spPr>
          <a:xfrm>
            <a:off x="0" y="6565392"/>
            <a:ext cx="12191695" cy="292608"/>
          </a:xfrm>
          <a:prstGeom prst="rect">
            <a:avLst/>
          </a:prstGeom>
          <a:solidFill>
            <a:srgbClr val="F5F7FA"/>
          </a:solidFill>
          <a:ln w="12700">
            <a:solidFill>
              <a:srgbClr val="F5F7FA"/>
            </a:solidFill>
            <a:prstDash val="solid"/>
          </a:ln>
        </p:spPr>
      </p:sp>
      <p:sp>
        <p:nvSpPr>
          <p:cNvPr id="16" name="Text 14"/>
          <p:cNvSpPr/>
          <p:nvPr/>
        </p:nvSpPr>
        <p:spPr>
          <a:xfrm>
            <a:off x="594360" y="6620256"/>
            <a:ext cx="11002975" cy="201168"/>
          </a:xfrm>
          <a:prstGeom prst="rect">
            <a:avLst/>
          </a:prstGeom>
          <a:noFill/>
          <a:ln/>
        </p:spPr>
        <p:txBody>
          <a:bodyPr wrap="square" rtlCol="0" anchor="ctr"/>
          <a:lstStyle/>
          <a:p>
            <a:pPr indent="0" marL="0">
              <a:buNone/>
            </a:pPr>
            <a:r>
              <a:rPr lang="en-US" sz="1000" dirty="0">
                <a:solidFill>
                  <a:srgbClr val="6B7280"/>
                </a:solidFill>
                <a:latin typeface="Calibri" pitchFamily="34" charset="0"/>
                <a:ea typeface="Calibri" pitchFamily="34" charset="-122"/>
                <a:cs typeface="Calibri" pitchFamily="34" charset="-120"/>
              </a:rPr>
              <a:t>Developing a Digital Teaching Portfolio (Zaria–Kaduna, Kaduna State)</a:t>
            </a:r>
            <a:endParaRPr lang="en-US" sz="1000" dirty="0"/>
          </a:p>
        </p:txBody>
      </p:sp>
      <p:sp>
        <p:nvSpPr>
          <p:cNvPr id="17" name="Text 15"/>
          <p:cNvSpPr/>
          <p:nvPr/>
        </p:nvSpPr>
        <p:spPr>
          <a:xfrm>
            <a:off x="10682935" y="6620256"/>
            <a:ext cx="914400" cy="201168"/>
          </a:xfrm>
          <a:prstGeom prst="rect">
            <a:avLst/>
          </a:prstGeom>
          <a:noFill/>
          <a:ln/>
        </p:spPr>
        <p:txBody>
          <a:bodyPr wrap="square" rtlCol="0" anchor="ctr"/>
          <a:lstStyle/>
          <a:p>
            <a:pPr algn="r" indent="0" marL="0">
              <a:buNone/>
            </a:pPr>
            <a:r>
              <a:rPr lang="en-US" sz="1000" dirty="0">
                <a:solidFill>
                  <a:srgbClr val="6B7280"/>
                </a:solidFill>
                <a:latin typeface="Calibri" pitchFamily="34" charset="0"/>
                <a:ea typeface="Calibri" pitchFamily="34" charset="-122"/>
                <a:cs typeface="Calibri" pitchFamily="34" charset="-120"/>
              </a:rPr>
              <a:t>20/20</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0B1F3A"/>
          </a:solidFill>
          <a:ln w="12700">
            <a:solidFill>
              <a:srgbClr val="0B1F3A"/>
            </a:solidFill>
            <a:prstDash val="solid"/>
          </a:ln>
        </p:spPr>
      </p:sp>
      <p:sp>
        <p:nvSpPr>
          <p:cNvPr id="3" name="Text 1"/>
          <p:cNvSpPr/>
          <p:nvPr/>
        </p:nvSpPr>
        <p:spPr>
          <a:xfrm>
            <a:off x="594360" y="109728"/>
            <a:ext cx="6979615" cy="320040"/>
          </a:xfrm>
          <a:prstGeom prst="rect">
            <a:avLst/>
          </a:prstGeom>
          <a:noFill/>
          <a:ln/>
        </p:spPr>
        <p:txBody>
          <a:bodyPr wrap="square" rtlCol="0" anchor="ctr"/>
          <a:lstStyle/>
          <a:p>
            <a:pPr indent="0" marL="0">
              <a:buNone/>
            </a:pPr>
            <a:r>
              <a:rPr lang="en-US" sz="1800" b="1" dirty="0">
                <a:solidFill>
                  <a:srgbClr val="FFFFFF"/>
                </a:solidFill>
                <a:latin typeface="Calibri" pitchFamily="34" charset="0"/>
                <a:ea typeface="Calibri" pitchFamily="34" charset="-122"/>
                <a:cs typeface="Calibri" pitchFamily="34" charset="-120"/>
              </a:rPr>
              <a:t>Developing a Digital Teaching Portfolio</a:t>
            </a:r>
            <a:endParaRPr lang="en-US" sz="1800" dirty="0"/>
          </a:p>
        </p:txBody>
      </p:sp>
      <p:sp>
        <p:nvSpPr>
          <p:cNvPr id="4" name="Text 2"/>
          <p:cNvSpPr/>
          <p:nvPr/>
        </p:nvSpPr>
        <p:spPr>
          <a:xfrm>
            <a:off x="7756855" y="128016"/>
            <a:ext cx="3840480" cy="320040"/>
          </a:xfrm>
          <a:prstGeom prst="rect">
            <a:avLst/>
          </a:prstGeom>
          <a:noFill/>
          <a:ln/>
        </p:spPr>
        <p:txBody>
          <a:bodyPr wrap="square" rtlCol="0" anchor="ctr"/>
          <a:lstStyle/>
          <a:p>
            <a:pPr algn="r" indent="0" marL="0">
              <a:buNone/>
            </a:pPr>
            <a:r>
              <a:rPr lang="en-US" sz="1200" dirty="0">
                <a:solidFill>
                  <a:srgbClr val="E9F5F3"/>
                </a:solidFill>
                <a:latin typeface="Calibri" pitchFamily="34" charset="0"/>
                <a:ea typeface="Calibri" pitchFamily="34" charset="-122"/>
                <a:cs typeface="Calibri" pitchFamily="34" charset="-120"/>
              </a:rPr>
              <a:t>Session flow</a:t>
            </a:r>
            <a:endParaRPr lang="en-US" sz="1200" dirty="0"/>
          </a:p>
        </p:txBody>
      </p:sp>
      <p:sp>
        <p:nvSpPr>
          <p:cNvPr id="5" name="Text 3"/>
          <p:cNvSpPr/>
          <p:nvPr/>
        </p:nvSpPr>
        <p:spPr>
          <a:xfrm>
            <a:off x="594360" y="713232"/>
            <a:ext cx="11002975" cy="438912"/>
          </a:xfrm>
          <a:prstGeom prst="rect">
            <a:avLst/>
          </a:prstGeom>
          <a:noFill/>
          <a:ln/>
        </p:spPr>
        <p:txBody>
          <a:bodyPr wrap="square" rtlCol="0" anchor="ctr"/>
          <a:lstStyle/>
          <a:p>
            <a:pPr indent="0" marL="0">
              <a:buNone/>
            </a:pPr>
            <a:r>
              <a:rPr lang="en-US" sz="2800" b="1" dirty="0">
                <a:solidFill>
                  <a:srgbClr val="1B1F23"/>
                </a:solidFill>
                <a:latin typeface="Calibri" pitchFamily="34" charset="0"/>
                <a:ea typeface="Calibri" pitchFamily="34" charset="-122"/>
                <a:cs typeface="Calibri" pitchFamily="34" charset="-120"/>
              </a:rPr>
              <a:t>Today’s flow</a:t>
            </a:r>
            <a:endParaRPr lang="en-US" sz="2800" dirty="0"/>
          </a:p>
        </p:txBody>
      </p:sp>
      <p:sp>
        <p:nvSpPr>
          <p:cNvPr id="6" name="Text 4"/>
          <p:cNvSpPr/>
          <p:nvPr/>
        </p:nvSpPr>
        <p:spPr>
          <a:xfrm>
            <a:off x="594360" y="1170432"/>
            <a:ext cx="11002975" cy="411480"/>
          </a:xfrm>
          <a:prstGeom prst="rect">
            <a:avLst/>
          </a:prstGeom>
          <a:noFill/>
          <a:ln/>
        </p:spPr>
        <p:txBody>
          <a:bodyPr wrap="square" rtlCol="0" anchor="ctr"/>
          <a:lstStyle/>
          <a:p>
            <a:pPr indent="0" marL="0">
              <a:buNone/>
            </a:pPr>
            <a:r>
              <a:rPr lang="en-US" sz="1400" dirty="0">
                <a:solidFill>
                  <a:srgbClr val="6B7280"/>
                </a:solidFill>
                <a:latin typeface="Calibri" pitchFamily="34" charset="0"/>
                <a:ea typeface="Calibri" pitchFamily="34" charset="-122"/>
                <a:cs typeface="Calibri" pitchFamily="34" charset="-120"/>
              </a:rPr>
              <a:t>We move from definition → examples → platform → build → evidence quality → 30‑day plan.</a:t>
            </a:r>
            <a:endParaRPr lang="en-US" sz="1400" dirty="0"/>
          </a:p>
        </p:txBody>
      </p:sp>
      <p:sp>
        <p:nvSpPr>
          <p:cNvPr id="7" name="Shape 5"/>
          <p:cNvSpPr/>
          <p:nvPr/>
        </p:nvSpPr>
        <p:spPr>
          <a:xfrm>
            <a:off x="914400" y="1920240"/>
            <a:ext cx="384048" cy="384048"/>
          </a:xfrm>
          <a:prstGeom prst="ellipse">
            <a:avLst/>
          </a:prstGeom>
          <a:solidFill>
            <a:srgbClr val="1BA098"/>
          </a:solidFill>
          <a:ln w="12700">
            <a:solidFill>
              <a:srgbClr val="1BA098"/>
            </a:solidFill>
            <a:prstDash val="solid"/>
          </a:ln>
        </p:spPr>
      </p:sp>
      <p:sp>
        <p:nvSpPr>
          <p:cNvPr id="8" name="Text 6"/>
          <p:cNvSpPr/>
          <p:nvPr/>
        </p:nvSpPr>
        <p:spPr>
          <a:xfrm>
            <a:off x="914400" y="1938528"/>
            <a:ext cx="384048" cy="347472"/>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1</a:t>
            </a:r>
            <a:endParaRPr lang="en-US" sz="1400" dirty="0"/>
          </a:p>
        </p:txBody>
      </p:sp>
      <p:sp>
        <p:nvSpPr>
          <p:cNvPr id="9" name="Text 7"/>
          <p:cNvSpPr/>
          <p:nvPr/>
        </p:nvSpPr>
        <p:spPr>
          <a:xfrm>
            <a:off x="1481328" y="1874520"/>
            <a:ext cx="9814255" cy="502920"/>
          </a:xfrm>
          <a:prstGeom prst="rect">
            <a:avLst/>
          </a:prstGeom>
          <a:noFill/>
          <a:ln/>
        </p:spPr>
        <p:txBody>
          <a:bodyPr wrap="square" rtlCol="0" anchor="ctr"/>
          <a:lstStyle/>
          <a:p>
            <a:pPr indent="0" marL="0">
              <a:buNone/>
            </a:pPr>
            <a:r>
              <a:rPr lang="en-US" sz="1600" dirty="0">
                <a:solidFill>
                  <a:srgbClr val="1B1F23"/>
                </a:solidFill>
                <a:latin typeface="Calibri" pitchFamily="34" charset="0"/>
                <a:ea typeface="Calibri" pitchFamily="34" charset="-122"/>
                <a:cs typeface="Calibri" pitchFamily="34" charset="-120"/>
              </a:rPr>
              <a:t>Definition + why it matters</a:t>
            </a:r>
            <a:endParaRPr lang="en-US" sz="1600" dirty="0"/>
          </a:p>
        </p:txBody>
      </p:sp>
      <p:sp>
        <p:nvSpPr>
          <p:cNvPr id="10" name="Shape 8"/>
          <p:cNvSpPr/>
          <p:nvPr/>
        </p:nvSpPr>
        <p:spPr>
          <a:xfrm>
            <a:off x="1106424" y="2331720"/>
            <a:ext cx="0" cy="411480"/>
          </a:xfrm>
          <a:prstGeom prst="line">
            <a:avLst/>
          </a:prstGeom>
          <a:noFill/>
          <a:ln w="25400">
            <a:solidFill>
              <a:srgbClr val="B6C2CF"/>
            </a:solidFill>
            <a:prstDash val="solid"/>
          </a:ln>
        </p:spPr>
      </p:sp>
      <p:sp>
        <p:nvSpPr>
          <p:cNvPr id="11" name="Shape 9"/>
          <p:cNvSpPr/>
          <p:nvPr/>
        </p:nvSpPr>
        <p:spPr>
          <a:xfrm>
            <a:off x="914400" y="2606040"/>
            <a:ext cx="384048" cy="384048"/>
          </a:xfrm>
          <a:prstGeom prst="ellipse">
            <a:avLst/>
          </a:prstGeom>
          <a:solidFill>
            <a:srgbClr val="1BA098"/>
          </a:solidFill>
          <a:ln w="12700">
            <a:solidFill>
              <a:srgbClr val="1BA098"/>
            </a:solidFill>
            <a:prstDash val="solid"/>
          </a:ln>
        </p:spPr>
      </p:sp>
      <p:sp>
        <p:nvSpPr>
          <p:cNvPr id="12" name="Text 10"/>
          <p:cNvSpPr/>
          <p:nvPr/>
        </p:nvSpPr>
        <p:spPr>
          <a:xfrm>
            <a:off x="914400" y="2624328"/>
            <a:ext cx="384048" cy="347472"/>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2</a:t>
            </a:r>
            <a:endParaRPr lang="en-US" sz="1400" dirty="0"/>
          </a:p>
        </p:txBody>
      </p:sp>
      <p:sp>
        <p:nvSpPr>
          <p:cNvPr id="13" name="Text 11"/>
          <p:cNvSpPr/>
          <p:nvPr/>
        </p:nvSpPr>
        <p:spPr>
          <a:xfrm>
            <a:off x="1481328" y="2560320"/>
            <a:ext cx="9814255" cy="502920"/>
          </a:xfrm>
          <a:prstGeom prst="rect">
            <a:avLst/>
          </a:prstGeom>
          <a:noFill/>
          <a:ln/>
        </p:spPr>
        <p:txBody>
          <a:bodyPr wrap="square" rtlCol="0" anchor="ctr"/>
          <a:lstStyle/>
          <a:p>
            <a:pPr indent="0" marL="0">
              <a:buNone/>
            </a:pPr>
            <a:r>
              <a:rPr lang="en-US" sz="1600" dirty="0">
                <a:solidFill>
                  <a:srgbClr val="1B1F23"/>
                </a:solidFill>
                <a:latin typeface="Calibri" pitchFamily="34" charset="0"/>
                <a:ea typeface="Calibri" pitchFamily="34" charset="-122"/>
                <a:cs typeface="Calibri" pitchFamily="34" charset="-120"/>
              </a:rPr>
              <a:t>2 portfolio examples (good vs messy)</a:t>
            </a:r>
            <a:endParaRPr lang="en-US" sz="1600" dirty="0"/>
          </a:p>
        </p:txBody>
      </p:sp>
      <p:sp>
        <p:nvSpPr>
          <p:cNvPr id="14" name="Shape 12"/>
          <p:cNvSpPr/>
          <p:nvPr/>
        </p:nvSpPr>
        <p:spPr>
          <a:xfrm>
            <a:off x="1106424" y="3017520"/>
            <a:ext cx="0" cy="411480"/>
          </a:xfrm>
          <a:prstGeom prst="line">
            <a:avLst/>
          </a:prstGeom>
          <a:noFill/>
          <a:ln w="25400">
            <a:solidFill>
              <a:srgbClr val="B6C2CF"/>
            </a:solidFill>
            <a:prstDash val="solid"/>
          </a:ln>
        </p:spPr>
      </p:sp>
      <p:sp>
        <p:nvSpPr>
          <p:cNvPr id="15" name="Shape 13"/>
          <p:cNvSpPr/>
          <p:nvPr/>
        </p:nvSpPr>
        <p:spPr>
          <a:xfrm>
            <a:off x="914400" y="3291840"/>
            <a:ext cx="384048" cy="384048"/>
          </a:xfrm>
          <a:prstGeom prst="ellipse">
            <a:avLst/>
          </a:prstGeom>
          <a:solidFill>
            <a:srgbClr val="1BA098"/>
          </a:solidFill>
          <a:ln w="12700">
            <a:solidFill>
              <a:srgbClr val="1BA098"/>
            </a:solidFill>
            <a:prstDash val="solid"/>
          </a:ln>
        </p:spPr>
      </p:sp>
      <p:sp>
        <p:nvSpPr>
          <p:cNvPr id="16" name="Text 14"/>
          <p:cNvSpPr/>
          <p:nvPr/>
        </p:nvSpPr>
        <p:spPr>
          <a:xfrm>
            <a:off x="914400" y="3310128"/>
            <a:ext cx="384048" cy="347472"/>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3</a:t>
            </a:r>
            <a:endParaRPr lang="en-US" sz="1400" dirty="0"/>
          </a:p>
        </p:txBody>
      </p:sp>
      <p:sp>
        <p:nvSpPr>
          <p:cNvPr id="17" name="Text 15"/>
          <p:cNvSpPr/>
          <p:nvPr/>
        </p:nvSpPr>
        <p:spPr>
          <a:xfrm>
            <a:off x="1481328" y="3246120"/>
            <a:ext cx="9814255" cy="502920"/>
          </a:xfrm>
          <a:prstGeom prst="rect">
            <a:avLst/>
          </a:prstGeom>
          <a:noFill/>
          <a:ln/>
        </p:spPr>
        <p:txBody>
          <a:bodyPr wrap="square" rtlCol="0" anchor="ctr"/>
          <a:lstStyle/>
          <a:p>
            <a:pPr indent="0" marL="0">
              <a:buNone/>
            </a:pPr>
            <a:r>
              <a:rPr lang="en-US" sz="1600" dirty="0">
                <a:solidFill>
                  <a:srgbClr val="1B1F23"/>
                </a:solidFill>
                <a:latin typeface="Calibri" pitchFamily="34" charset="0"/>
                <a:ea typeface="Calibri" pitchFamily="34" charset="-122"/>
                <a:cs typeface="Calibri" pitchFamily="34" charset="-120"/>
              </a:rPr>
              <a:t>Platform selection (decision guide)</a:t>
            </a:r>
            <a:endParaRPr lang="en-US" sz="1600" dirty="0"/>
          </a:p>
        </p:txBody>
      </p:sp>
      <p:sp>
        <p:nvSpPr>
          <p:cNvPr id="18" name="Shape 16"/>
          <p:cNvSpPr/>
          <p:nvPr/>
        </p:nvSpPr>
        <p:spPr>
          <a:xfrm>
            <a:off x="1106424" y="3703320"/>
            <a:ext cx="0" cy="411480"/>
          </a:xfrm>
          <a:prstGeom prst="line">
            <a:avLst/>
          </a:prstGeom>
          <a:noFill/>
          <a:ln w="25400">
            <a:solidFill>
              <a:srgbClr val="B6C2CF"/>
            </a:solidFill>
            <a:prstDash val="solid"/>
          </a:ln>
        </p:spPr>
      </p:sp>
      <p:sp>
        <p:nvSpPr>
          <p:cNvPr id="19" name="Shape 17"/>
          <p:cNvSpPr/>
          <p:nvPr/>
        </p:nvSpPr>
        <p:spPr>
          <a:xfrm>
            <a:off x="914400" y="3977640"/>
            <a:ext cx="384048" cy="384048"/>
          </a:xfrm>
          <a:prstGeom prst="ellipse">
            <a:avLst/>
          </a:prstGeom>
          <a:solidFill>
            <a:srgbClr val="1BA098"/>
          </a:solidFill>
          <a:ln w="12700">
            <a:solidFill>
              <a:srgbClr val="1BA098"/>
            </a:solidFill>
            <a:prstDash val="solid"/>
          </a:ln>
        </p:spPr>
      </p:sp>
      <p:sp>
        <p:nvSpPr>
          <p:cNvPr id="20" name="Text 18"/>
          <p:cNvSpPr/>
          <p:nvPr/>
        </p:nvSpPr>
        <p:spPr>
          <a:xfrm>
            <a:off x="914400" y="3995928"/>
            <a:ext cx="384048" cy="347472"/>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4</a:t>
            </a:r>
            <a:endParaRPr lang="en-US" sz="1400" dirty="0"/>
          </a:p>
        </p:txBody>
      </p:sp>
      <p:sp>
        <p:nvSpPr>
          <p:cNvPr id="21" name="Text 19"/>
          <p:cNvSpPr/>
          <p:nvPr/>
        </p:nvSpPr>
        <p:spPr>
          <a:xfrm>
            <a:off x="1481328" y="3931920"/>
            <a:ext cx="9814255" cy="502920"/>
          </a:xfrm>
          <a:prstGeom prst="rect">
            <a:avLst/>
          </a:prstGeom>
          <a:noFill/>
          <a:ln/>
        </p:spPr>
        <p:txBody>
          <a:bodyPr wrap="square" rtlCol="0" anchor="ctr"/>
          <a:lstStyle/>
          <a:p>
            <a:pPr indent="0" marL="0">
              <a:buNone/>
            </a:pPr>
            <a:r>
              <a:rPr lang="en-US" sz="1600" dirty="0">
                <a:solidFill>
                  <a:srgbClr val="1B1F23"/>
                </a:solidFill>
                <a:latin typeface="Calibri" pitchFamily="34" charset="0"/>
                <a:ea typeface="Calibri" pitchFamily="34" charset="-122"/>
                <a:cs typeface="Calibri" pitchFamily="34" charset="-120"/>
              </a:rPr>
              <a:t>Live build demo: Home + 1 Evidence page</a:t>
            </a:r>
            <a:endParaRPr lang="en-US" sz="1600" dirty="0"/>
          </a:p>
        </p:txBody>
      </p:sp>
      <p:sp>
        <p:nvSpPr>
          <p:cNvPr id="22" name="Shape 20"/>
          <p:cNvSpPr/>
          <p:nvPr/>
        </p:nvSpPr>
        <p:spPr>
          <a:xfrm>
            <a:off x="1106424" y="4389120"/>
            <a:ext cx="0" cy="411480"/>
          </a:xfrm>
          <a:prstGeom prst="line">
            <a:avLst/>
          </a:prstGeom>
          <a:noFill/>
          <a:ln w="25400">
            <a:solidFill>
              <a:srgbClr val="B6C2CF"/>
            </a:solidFill>
            <a:prstDash val="solid"/>
          </a:ln>
        </p:spPr>
      </p:sp>
      <p:sp>
        <p:nvSpPr>
          <p:cNvPr id="23" name="Shape 21"/>
          <p:cNvSpPr/>
          <p:nvPr/>
        </p:nvSpPr>
        <p:spPr>
          <a:xfrm>
            <a:off x="914400" y="4663440"/>
            <a:ext cx="384048" cy="384048"/>
          </a:xfrm>
          <a:prstGeom prst="ellipse">
            <a:avLst/>
          </a:prstGeom>
          <a:solidFill>
            <a:srgbClr val="1BA098"/>
          </a:solidFill>
          <a:ln w="12700">
            <a:solidFill>
              <a:srgbClr val="1BA098"/>
            </a:solidFill>
            <a:prstDash val="solid"/>
          </a:ln>
        </p:spPr>
      </p:sp>
      <p:sp>
        <p:nvSpPr>
          <p:cNvPr id="24" name="Text 22"/>
          <p:cNvSpPr/>
          <p:nvPr/>
        </p:nvSpPr>
        <p:spPr>
          <a:xfrm>
            <a:off x="914400" y="4681728"/>
            <a:ext cx="384048" cy="347472"/>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5</a:t>
            </a:r>
            <a:endParaRPr lang="en-US" sz="1400" dirty="0"/>
          </a:p>
        </p:txBody>
      </p:sp>
      <p:sp>
        <p:nvSpPr>
          <p:cNvPr id="25" name="Text 23"/>
          <p:cNvSpPr/>
          <p:nvPr/>
        </p:nvSpPr>
        <p:spPr>
          <a:xfrm>
            <a:off x="1481328" y="4617720"/>
            <a:ext cx="9814255" cy="502920"/>
          </a:xfrm>
          <a:prstGeom prst="rect">
            <a:avLst/>
          </a:prstGeom>
          <a:noFill/>
          <a:ln/>
        </p:spPr>
        <p:txBody>
          <a:bodyPr wrap="square" rtlCol="0" anchor="ctr"/>
          <a:lstStyle/>
          <a:p>
            <a:pPr indent="0" marL="0">
              <a:buNone/>
            </a:pPr>
            <a:r>
              <a:rPr lang="en-US" sz="1600" dirty="0">
                <a:solidFill>
                  <a:srgbClr val="1B1F23"/>
                </a:solidFill>
                <a:latin typeface="Calibri" pitchFamily="34" charset="0"/>
                <a:ea typeface="Calibri" pitchFamily="34" charset="-122"/>
                <a:cs typeface="Calibri" pitchFamily="34" charset="-120"/>
              </a:rPr>
              <a:t>Hands‑on build: your first page</a:t>
            </a:r>
            <a:endParaRPr lang="en-US" sz="1600" dirty="0"/>
          </a:p>
        </p:txBody>
      </p:sp>
      <p:sp>
        <p:nvSpPr>
          <p:cNvPr id="26" name="Shape 24"/>
          <p:cNvSpPr/>
          <p:nvPr/>
        </p:nvSpPr>
        <p:spPr>
          <a:xfrm>
            <a:off x="1106424" y="5074920"/>
            <a:ext cx="0" cy="411480"/>
          </a:xfrm>
          <a:prstGeom prst="line">
            <a:avLst/>
          </a:prstGeom>
          <a:noFill/>
          <a:ln w="25400">
            <a:solidFill>
              <a:srgbClr val="B6C2CF"/>
            </a:solidFill>
            <a:prstDash val="solid"/>
          </a:ln>
        </p:spPr>
      </p:sp>
      <p:sp>
        <p:nvSpPr>
          <p:cNvPr id="27" name="Shape 25"/>
          <p:cNvSpPr/>
          <p:nvPr/>
        </p:nvSpPr>
        <p:spPr>
          <a:xfrm>
            <a:off x="914400" y="5349240"/>
            <a:ext cx="384048" cy="384048"/>
          </a:xfrm>
          <a:prstGeom prst="ellipse">
            <a:avLst/>
          </a:prstGeom>
          <a:solidFill>
            <a:srgbClr val="1BA098"/>
          </a:solidFill>
          <a:ln w="12700">
            <a:solidFill>
              <a:srgbClr val="1BA098"/>
            </a:solidFill>
            <a:prstDash val="solid"/>
          </a:ln>
        </p:spPr>
      </p:sp>
      <p:sp>
        <p:nvSpPr>
          <p:cNvPr id="28" name="Text 26"/>
          <p:cNvSpPr/>
          <p:nvPr/>
        </p:nvSpPr>
        <p:spPr>
          <a:xfrm>
            <a:off x="914400" y="5367528"/>
            <a:ext cx="384048" cy="347472"/>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6</a:t>
            </a:r>
            <a:endParaRPr lang="en-US" sz="1400" dirty="0"/>
          </a:p>
        </p:txBody>
      </p:sp>
      <p:sp>
        <p:nvSpPr>
          <p:cNvPr id="29" name="Text 27"/>
          <p:cNvSpPr/>
          <p:nvPr/>
        </p:nvSpPr>
        <p:spPr>
          <a:xfrm>
            <a:off x="1481328" y="5303520"/>
            <a:ext cx="9814255" cy="502920"/>
          </a:xfrm>
          <a:prstGeom prst="rect">
            <a:avLst/>
          </a:prstGeom>
          <a:noFill/>
          <a:ln/>
        </p:spPr>
        <p:txBody>
          <a:bodyPr wrap="square" rtlCol="0" anchor="ctr"/>
          <a:lstStyle/>
          <a:p>
            <a:pPr indent="0" marL="0">
              <a:buNone/>
            </a:pPr>
            <a:r>
              <a:rPr lang="en-US" sz="1600" dirty="0">
                <a:solidFill>
                  <a:srgbClr val="1B1F23"/>
                </a:solidFill>
                <a:latin typeface="Calibri" pitchFamily="34" charset="0"/>
                <a:ea typeface="Calibri" pitchFamily="34" charset="-122"/>
                <a:cs typeface="Calibri" pitchFamily="34" charset="-120"/>
              </a:rPr>
              <a:t>Evidence quality: impact + reflection</a:t>
            </a:r>
            <a:endParaRPr lang="en-US" sz="1600" dirty="0"/>
          </a:p>
        </p:txBody>
      </p:sp>
      <p:sp>
        <p:nvSpPr>
          <p:cNvPr id="30" name="Shape 28"/>
          <p:cNvSpPr/>
          <p:nvPr/>
        </p:nvSpPr>
        <p:spPr>
          <a:xfrm>
            <a:off x="1106424" y="5760720"/>
            <a:ext cx="0" cy="411480"/>
          </a:xfrm>
          <a:prstGeom prst="line">
            <a:avLst/>
          </a:prstGeom>
          <a:noFill/>
          <a:ln w="25400">
            <a:solidFill>
              <a:srgbClr val="B6C2CF"/>
            </a:solidFill>
            <a:prstDash val="solid"/>
          </a:ln>
        </p:spPr>
      </p:sp>
      <p:sp>
        <p:nvSpPr>
          <p:cNvPr id="31" name="Shape 29"/>
          <p:cNvSpPr/>
          <p:nvPr/>
        </p:nvSpPr>
        <p:spPr>
          <a:xfrm>
            <a:off x="914400" y="6035040"/>
            <a:ext cx="384048" cy="384048"/>
          </a:xfrm>
          <a:prstGeom prst="ellipse">
            <a:avLst/>
          </a:prstGeom>
          <a:solidFill>
            <a:srgbClr val="1BA098"/>
          </a:solidFill>
          <a:ln w="12700">
            <a:solidFill>
              <a:srgbClr val="1BA098"/>
            </a:solidFill>
            <a:prstDash val="solid"/>
          </a:ln>
        </p:spPr>
      </p:sp>
      <p:sp>
        <p:nvSpPr>
          <p:cNvPr id="32" name="Text 30"/>
          <p:cNvSpPr/>
          <p:nvPr/>
        </p:nvSpPr>
        <p:spPr>
          <a:xfrm>
            <a:off x="914400" y="6053328"/>
            <a:ext cx="384048" cy="347472"/>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7</a:t>
            </a:r>
            <a:endParaRPr lang="en-US" sz="1400" dirty="0"/>
          </a:p>
        </p:txBody>
      </p:sp>
      <p:sp>
        <p:nvSpPr>
          <p:cNvPr id="33" name="Text 31"/>
          <p:cNvSpPr/>
          <p:nvPr/>
        </p:nvSpPr>
        <p:spPr>
          <a:xfrm>
            <a:off x="1481328" y="5989320"/>
            <a:ext cx="9814255" cy="502920"/>
          </a:xfrm>
          <a:prstGeom prst="rect">
            <a:avLst/>
          </a:prstGeom>
          <a:noFill/>
          <a:ln/>
        </p:spPr>
        <p:txBody>
          <a:bodyPr wrap="square" rtlCol="0" anchor="ctr"/>
          <a:lstStyle/>
          <a:p>
            <a:pPr indent="0" marL="0">
              <a:buNone/>
            </a:pPr>
            <a:r>
              <a:rPr lang="en-US" sz="1600" dirty="0">
                <a:solidFill>
                  <a:srgbClr val="1B1F23"/>
                </a:solidFill>
                <a:latin typeface="Calibri" pitchFamily="34" charset="0"/>
                <a:ea typeface="Calibri" pitchFamily="34" charset="-122"/>
                <a:cs typeface="Calibri" pitchFamily="34" charset="-120"/>
              </a:rPr>
              <a:t>Wrap: 30‑day plan + Q&amp;A</a:t>
            </a:r>
            <a:endParaRPr lang="en-US" sz="1600" dirty="0"/>
          </a:p>
        </p:txBody>
      </p:sp>
      <p:sp>
        <p:nvSpPr>
          <p:cNvPr id="34" name="Shape 32"/>
          <p:cNvSpPr/>
          <p:nvPr/>
        </p:nvSpPr>
        <p:spPr>
          <a:xfrm>
            <a:off x="0" y="6565392"/>
            <a:ext cx="12191695" cy="292608"/>
          </a:xfrm>
          <a:prstGeom prst="rect">
            <a:avLst/>
          </a:prstGeom>
          <a:solidFill>
            <a:srgbClr val="F5F7FA"/>
          </a:solidFill>
          <a:ln w="12700">
            <a:solidFill>
              <a:srgbClr val="F5F7FA"/>
            </a:solidFill>
            <a:prstDash val="solid"/>
          </a:ln>
        </p:spPr>
      </p:sp>
      <p:sp>
        <p:nvSpPr>
          <p:cNvPr id="35" name="Text 33"/>
          <p:cNvSpPr/>
          <p:nvPr/>
        </p:nvSpPr>
        <p:spPr>
          <a:xfrm>
            <a:off x="594360" y="6620256"/>
            <a:ext cx="11002975" cy="201168"/>
          </a:xfrm>
          <a:prstGeom prst="rect">
            <a:avLst/>
          </a:prstGeom>
          <a:noFill/>
          <a:ln/>
        </p:spPr>
        <p:txBody>
          <a:bodyPr wrap="square" rtlCol="0" anchor="ctr"/>
          <a:lstStyle/>
          <a:p>
            <a:pPr indent="0" marL="0">
              <a:buNone/>
            </a:pPr>
            <a:r>
              <a:rPr lang="en-US" sz="1000" dirty="0">
                <a:solidFill>
                  <a:srgbClr val="6B7280"/>
                </a:solidFill>
                <a:latin typeface="Calibri" pitchFamily="34" charset="0"/>
                <a:ea typeface="Calibri" pitchFamily="34" charset="-122"/>
                <a:cs typeface="Calibri" pitchFamily="34" charset="-120"/>
              </a:rPr>
              <a:t>Developing a Digital Teaching Portfolio (Zaria–Kaduna, Kaduna State)</a:t>
            </a:r>
            <a:endParaRPr lang="en-US" sz="1000" dirty="0"/>
          </a:p>
        </p:txBody>
      </p:sp>
      <p:sp>
        <p:nvSpPr>
          <p:cNvPr id="36" name="Text 34"/>
          <p:cNvSpPr/>
          <p:nvPr/>
        </p:nvSpPr>
        <p:spPr>
          <a:xfrm>
            <a:off x="10682935" y="6620256"/>
            <a:ext cx="914400" cy="201168"/>
          </a:xfrm>
          <a:prstGeom prst="rect">
            <a:avLst/>
          </a:prstGeom>
          <a:noFill/>
          <a:ln/>
        </p:spPr>
        <p:txBody>
          <a:bodyPr wrap="square" rtlCol="0" anchor="ctr"/>
          <a:lstStyle/>
          <a:p>
            <a:pPr algn="r" indent="0" marL="0">
              <a:buNone/>
            </a:pPr>
            <a:r>
              <a:rPr lang="en-US" sz="1000" dirty="0">
                <a:solidFill>
                  <a:srgbClr val="6B7280"/>
                </a:solidFill>
                <a:latin typeface="Calibri" pitchFamily="34" charset="0"/>
                <a:ea typeface="Calibri" pitchFamily="34" charset="-122"/>
                <a:cs typeface="Calibri" pitchFamily="34" charset="-120"/>
              </a:rPr>
              <a:t>3/20</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0B1F3A"/>
          </a:solidFill>
          <a:ln w="12700">
            <a:solidFill>
              <a:srgbClr val="0B1F3A"/>
            </a:solidFill>
            <a:prstDash val="solid"/>
          </a:ln>
        </p:spPr>
      </p:sp>
      <p:sp>
        <p:nvSpPr>
          <p:cNvPr id="3" name="Text 1"/>
          <p:cNvSpPr/>
          <p:nvPr/>
        </p:nvSpPr>
        <p:spPr>
          <a:xfrm>
            <a:off x="594360" y="109728"/>
            <a:ext cx="6979615" cy="320040"/>
          </a:xfrm>
          <a:prstGeom prst="rect">
            <a:avLst/>
          </a:prstGeom>
          <a:noFill/>
          <a:ln/>
        </p:spPr>
        <p:txBody>
          <a:bodyPr wrap="square" rtlCol="0" anchor="ctr"/>
          <a:lstStyle/>
          <a:p>
            <a:pPr indent="0" marL="0">
              <a:buNone/>
            </a:pPr>
            <a:r>
              <a:rPr lang="en-US" sz="1800" b="1" dirty="0">
                <a:solidFill>
                  <a:srgbClr val="FFFFFF"/>
                </a:solidFill>
                <a:latin typeface="Calibri" pitchFamily="34" charset="0"/>
                <a:ea typeface="Calibri" pitchFamily="34" charset="-122"/>
                <a:cs typeface="Calibri" pitchFamily="34" charset="-120"/>
              </a:rPr>
              <a:t>Developing a Digital Teaching Portfolio</a:t>
            </a:r>
            <a:endParaRPr lang="en-US" sz="1800" dirty="0"/>
          </a:p>
        </p:txBody>
      </p:sp>
      <p:sp>
        <p:nvSpPr>
          <p:cNvPr id="4" name="Text 2"/>
          <p:cNvSpPr/>
          <p:nvPr/>
        </p:nvSpPr>
        <p:spPr>
          <a:xfrm>
            <a:off x="7756855" y="128016"/>
            <a:ext cx="3840480" cy="320040"/>
          </a:xfrm>
          <a:prstGeom prst="rect">
            <a:avLst/>
          </a:prstGeom>
          <a:noFill/>
          <a:ln/>
        </p:spPr>
        <p:txBody>
          <a:bodyPr wrap="square" rtlCol="0" anchor="ctr"/>
          <a:lstStyle/>
          <a:p>
            <a:pPr algn="r" indent="0" marL="0">
              <a:buNone/>
            </a:pPr>
            <a:r>
              <a:rPr lang="en-US" sz="1200" dirty="0">
                <a:solidFill>
                  <a:srgbClr val="E9F5F3"/>
                </a:solidFill>
                <a:latin typeface="Calibri" pitchFamily="34" charset="0"/>
                <a:ea typeface="Calibri" pitchFamily="34" charset="-122"/>
                <a:cs typeface="Calibri" pitchFamily="34" charset="-120"/>
              </a:rPr>
              <a:t>Definition</a:t>
            </a:r>
            <a:endParaRPr lang="en-US" sz="1200" dirty="0"/>
          </a:p>
        </p:txBody>
      </p:sp>
      <p:sp>
        <p:nvSpPr>
          <p:cNvPr id="5" name="Text 3"/>
          <p:cNvSpPr/>
          <p:nvPr/>
        </p:nvSpPr>
        <p:spPr>
          <a:xfrm>
            <a:off x="594360" y="713232"/>
            <a:ext cx="11002975" cy="438912"/>
          </a:xfrm>
          <a:prstGeom prst="rect">
            <a:avLst/>
          </a:prstGeom>
          <a:noFill/>
          <a:ln/>
        </p:spPr>
        <p:txBody>
          <a:bodyPr wrap="square" rtlCol="0" anchor="ctr"/>
          <a:lstStyle/>
          <a:p>
            <a:pPr indent="0" marL="0">
              <a:buNone/>
            </a:pPr>
            <a:r>
              <a:rPr lang="en-US" sz="2800" b="1" dirty="0">
                <a:solidFill>
                  <a:srgbClr val="1B1F23"/>
                </a:solidFill>
                <a:latin typeface="Calibri" pitchFamily="34" charset="0"/>
                <a:ea typeface="Calibri" pitchFamily="34" charset="-122"/>
                <a:cs typeface="Calibri" pitchFamily="34" charset="-120"/>
              </a:rPr>
              <a:t>What is a digital teaching portfolio?</a:t>
            </a:r>
            <a:endParaRPr lang="en-US" sz="2800" dirty="0"/>
          </a:p>
        </p:txBody>
      </p:sp>
      <p:sp>
        <p:nvSpPr>
          <p:cNvPr id="6" name="Text 4"/>
          <p:cNvSpPr/>
          <p:nvPr/>
        </p:nvSpPr>
        <p:spPr>
          <a:xfrm>
            <a:off x="594360" y="1170432"/>
            <a:ext cx="11002975" cy="411480"/>
          </a:xfrm>
          <a:prstGeom prst="rect">
            <a:avLst/>
          </a:prstGeom>
          <a:noFill/>
          <a:ln/>
        </p:spPr>
        <p:txBody>
          <a:bodyPr wrap="square" rtlCol="0" anchor="ctr"/>
          <a:lstStyle/>
          <a:p>
            <a:pPr indent="0" marL="0">
              <a:buNone/>
            </a:pPr>
            <a:r>
              <a:rPr lang="en-US" sz="1400" dirty="0">
                <a:solidFill>
                  <a:srgbClr val="6B7280"/>
                </a:solidFill>
                <a:latin typeface="Calibri" pitchFamily="34" charset="0"/>
                <a:ea typeface="Calibri" pitchFamily="34" charset="-122"/>
                <a:cs typeface="Calibri" pitchFamily="34" charset="-120"/>
              </a:rPr>
              <a:t>A curated, evidence‑based story of your practice — not a random file dump.</a:t>
            </a:r>
            <a:endParaRPr lang="en-US" sz="1400" dirty="0"/>
          </a:p>
        </p:txBody>
      </p:sp>
      <p:sp>
        <p:nvSpPr>
          <p:cNvPr id="7" name="Shape 5"/>
          <p:cNvSpPr/>
          <p:nvPr/>
        </p:nvSpPr>
        <p:spPr>
          <a:xfrm>
            <a:off x="594360" y="1920240"/>
            <a:ext cx="5227168" cy="4389120"/>
          </a:xfrm>
          <a:prstGeom prst="roundRect">
            <a:avLst/>
          </a:prstGeom>
          <a:solidFill>
            <a:srgbClr val="FFFFFF"/>
          </a:solidFill>
          <a:ln w="12700">
            <a:solidFill>
              <a:srgbClr val="D6DAE3"/>
            </a:solidFill>
            <a:prstDash val="solid"/>
          </a:ln>
          <a:effectLst>
            <a:outerShdw sx="100000" sy="100000" kx="0" ky="0" algn="bl" rotWithShape="0" blurRad="50800" dist="25400" dir="2700000">
              <a:srgbClr val="000000">
                <a:alpha val="12000"/>
              </a:srgbClr>
            </a:outerShdw>
          </a:effectLst>
        </p:spPr>
      </p:sp>
      <p:sp>
        <p:nvSpPr>
          <p:cNvPr id="8" name="Text 6"/>
          <p:cNvSpPr/>
          <p:nvPr/>
        </p:nvSpPr>
        <p:spPr>
          <a:xfrm>
            <a:off x="868680" y="2148840"/>
            <a:ext cx="4678528" cy="320040"/>
          </a:xfrm>
          <a:prstGeom prst="rect">
            <a:avLst/>
          </a:prstGeom>
          <a:noFill/>
          <a:ln/>
        </p:spPr>
        <p:txBody>
          <a:bodyPr wrap="square" rtlCol="0" anchor="ctr"/>
          <a:lstStyle/>
          <a:p>
            <a:pPr indent="0" marL="0">
              <a:buNone/>
            </a:pPr>
            <a:r>
              <a:rPr lang="en-US" sz="1800" b="1" dirty="0">
                <a:solidFill>
                  <a:srgbClr val="1BA098"/>
                </a:solidFill>
                <a:latin typeface="Calibri" pitchFamily="34" charset="0"/>
                <a:ea typeface="Calibri" pitchFamily="34" charset="-122"/>
                <a:cs typeface="Calibri" pitchFamily="34" charset="-120"/>
              </a:rPr>
              <a:t>It IS…</a:t>
            </a:r>
            <a:endParaRPr lang="en-US" sz="1800" dirty="0"/>
          </a:p>
        </p:txBody>
      </p:sp>
      <p:sp>
        <p:nvSpPr>
          <p:cNvPr id="9" name="Text 7"/>
          <p:cNvSpPr/>
          <p:nvPr/>
        </p:nvSpPr>
        <p:spPr>
          <a:xfrm>
            <a:off x="914400" y="2606040"/>
            <a:ext cx="4587088" cy="3566160"/>
          </a:xfrm>
          <a:prstGeom prst="rect">
            <a:avLst/>
          </a:prstGeom>
          <a:noFill/>
          <a:ln/>
        </p:spPr>
        <p:txBody>
          <a:bodyPr wrap="square" rtlCol="0" anchor="t"/>
          <a:lstStyle/>
          <a:p>
            <a:pPr marL="228600" indent="-228600">
              <a:spcAft>
                <a:spcPts val="600"/>
              </a:spcAft>
              <a:buSzPct val="100000"/>
              <a:buChar char="•"/>
            </a:pPr>
            <a:r>
              <a:rPr lang="en-US" sz="1500" dirty="0">
                <a:solidFill>
                  <a:srgbClr val="1B1F23"/>
                </a:solidFill>
                <a:latin typeface="Calibri" pitchFamily="34" charset="0"/>
                <a:ea typeface="Calibri" pitchFamily="34" charset="-122"/>
                <a:cs typeface="Calibri" pitchFamily="34" charset="-120"/>
              </a:rPr>
              <a:t>A professional profile + evidence of teaching competence</a:t>
            </a:r>
            <a:endParaRPr lang="en-US" sz="1500" dirty="0"/>
          </a:p>
          <a:p>
            <a:pPr marL="228600" indent="-228600">
              <a:spcAft>
                <a:spcPts val="600"/>
              </a:spcAft>
              <a:buSzPct val="100000"/>
              <a:buChar char="•"/>
            </a:pPr>
            <a:r>
              <a:rPr lang="en-US" sz="1500" dirty="0">
                <a:solidFill>
                  <a:srgbClr val="1B1F23"/>
                </a:solidFill>
                <a:latin typeface="Calibri" pitchFamily="34" charset="0"/>
                <a:ea typeface="Calibri" pitchFamily="34" charset="-122"/>
                <a:cs typeface="Calibri" pitchFamily="34" charset="-120"/>
              </a:rPr>
              <a:t>A showcase of planning, delivery, assessment, and improvement</a:t>
            </a:r>
            <a:endParaRPr lang="en-US" sz="1500" dirty="0"/>
          </a:p>
          <a:p>
            <a:pPr marL="228600" indent="-228600">
              <a:spcAft>
                <a:spcPts val="600"/>
              </a:spcAft>
              <a:buSzPct val="100000"/>
              <a:buChar char="•"/>
            </a:pPr>
            <a:r>
              <a:rPr lang="en-US" sz="1500" dirty="0">
                <a:solidFill>
                  <a:srgbClr val="1B1F23"/>
                </a:solidFill>
                <a:latin typeface="Calibri" pitchFamily="34" charset="0"/>
                <a:ea typeface="Calibri" pitchFamily="34" charset="-122"/>
                <a:cs typeface="Calibri" pitchFamily="34" charset="-120"/>
              </a:rPr>
              <a:t>A home for CPD: workshops attended and delivered</a:t>
            </a:r>
            <a:endParaRPr lang="en-US" sz="1500" dirty="0"/>
          </a:p>
          <a:p>
            <a:pPr marL="228600" indent="-228600">
              <a:spcAft>
                <a:spcPts val="600"/>
              </a:spcAft>
              <a:buSzPct val="100000"/>
              <a:buChar char="•"/>
            </a:pPr>
            <a:r>
              <a:rPr lang="en-US" sz="1500" dirty="0">
                <a:solidFill>
                  <a:srgbClr val="1B1F23"/>
                </a:solidFill>
                <a:latin typeface="Calibri" pitchFamily="34" charset="0"/>
                <a:ea typeface="Calibri" pitchFamily="34" charset="-122"/>
                <a:cs typeface="Calibri" pitchFamily="34" charset="-120"/>
              </a:rPr>
              <a:t>A place to document impact with simple data and feedback</a:t>
            </a:r>
            <a:endParaRPr lang="en-US" sz="1500" dirty="0"/>
          </a:p>
          <a:p>
            <a:pPr marL="228600" indent="-228600">
              <a:spcAft>
                <a:spcPts val="600"/>
              </a:spcAft>
              <a:buSzPct val="100000"/>
              <a:buChar char="•"/>
            </a:pPr>
            <a:r>
              <a:rPr lang="en-US" sz="1500" dirty="0">
                <a:solidFill>
                  <a:srgbClr val="1B1F23"/>
                </a:solidFill>
                <a:latin typeface="Calibri" pitchFamily="34" charset="0"/>
                <a:ea typeface="Calibri" pitchFamily="34" charset="-122"/>
                <a:cs typeface="Calibri" pitchFamily="34" charset="-120"/>
              </a:rPr>
              <a:t>A reflection journal that shows growth over time</a:t>
            </a:r>
            <a:endParaRPr lang="en-US" sz="1500" dirty="0"/>
          </a:p>
        </p:txBody>
      </p:sp>
      <p:sp>
        <p:nvSpPr>
          <p:cNvPr id="10" name="Shape 8"/>
          <p:cNvSpPr/>
          <p:nvPr/>
        </p:nvSpPr>
        <p:spPr>
          <a:xfrm>
            <a:off x="6370168" y="1920240"/>
            <a:ext cx="5227168" cy="4389120"/>
          </a:xfrm>
          <a:prstGeom prst="roundRect">
            <a:avLst/>
          </a:prstGeom>
          <a:solidFill>
            <a:srgbClr val="FFFFFF"/>
          </a:solidFill>
          <a:ln w="12700">
            <a:solidFill>
              <a:srgbClr val="D6DAE3"/>
            </a:solidFill>
            <a:prstDash val="solid"/>
          </a:ln>
          <a:effectLst>
            <a:outerShdw sx="100000" sy="100000" kx="0" ky="0" algn="bl" rotWithShape="0" blurRad="50800" dist="25400" dir="2700000">
              <a:srgbClr val="000000">
                <a:alpha val="12000"/>
              </a:srgbClr>
            </a:outerShdw>
          </a:effectLst>
        </p:spPr>
      </p:sp>
      <p:sp>
        <p:nvSpPr>
          <p:cNvPr id="11" name="Text 9"/>
          <p:cNvSpPr/>
          <p:nvPr/>
        </p:nvSpPr>
        <p:spPr>
          <a:xfrm>
            <a:off x="6644488" y="2148840"/>
            <a:ext cx="4678528" cy="320040"/>
          </a:xfrm>
          <a:prstGeom prst="rect">
            <a:avLst/>
          </a:prstGeom>
          <a:noFill/>
          <a:ln/>
        </p:spPr>
        <p:txBody>
          <a:bodyPr wrap="square" rtlCol="0" anchor="ctr"/>
          <a:lstStyle/>
          <a:p>
            <a:pPr indent="0" marL="0">
              <a:buNone/>
            </a:pPr>
            <a:r>
              <a:rPr lang="en-US" sz="1800" b="1" dirty="0">
                <a:solidFill>
                  <a:srgbClr val="C0362C"/>
                </a:solidFill>
                <a:latin typeface="Calibri" pitchFamily="34" charset="0"/>
                <a:ea typeface="Calibri" pitchFamily="34" charset="-122"/>
                <a:cs typeface="Calibri" pitchFamily="34" charset="-120"/>
              </a:rPr>
              <a:t>It is NOT…</a:t>
            </a:r>
            <a:endParaRPr lang="en-US" sz="1800" dirty="0"/>
          </a:p>
        </p:txBody>
      </p:sp>
      <p:sp>
        <p:nvSpPr>
          <p:cNvPr id="12" name="Text 10"/>
          <p:cNvSpPr/>
          <p:nvPr/>
        </p:nvSpPr>
        <p:spPr>
          <a:xfrm>
            <a:off x="6690208" y="2606040"/>
            <a:ext cx="4587088" cy="3566160"/>
          </a:xfrm>
          <a:prstGeom prst="rect">
            <a:avLst/>
          </a:prstGeom>
          <a:noFill/>
          <a:ln/>
        </p:spPr>
        <p:txBody>
          <a:bodyPr wrap="square" rtlCol="0" anchor="t"/>
          <a:lstStyle/>
          <a:p>
            <a:pPr marL="228600" indent="-228600">
              <a:spcAft>
                <a:spcPts val="600"/>
              </a:spcAft>
              <a:buSzPct val="100000"/>
              <a:buChar char="•"/>
            </a:pPr>
            <a:r>
              <a:rPr lang="en-US" sz="1500" dirty="0">
                <a:solidFill>
                  <a:srgbClr val="1B1F23"/>
                </a:solidFill>
                <a:latin typeface="Calibri" pitchFamily="34" charset="0"/>
                <a:ea typeface="Calibri" pitchFamily="34" charset="-122"/>
                <a:cs typeface="Calibri" pitchFamily="34" charset="-120"/>
              </a:rPr>
              <a:t>A messy Drive folder with “final_v7” documents</a:t>
            </a:r>
            <a:endParaRPr lang="en-US" sz="1500" dirty="0"/>
          </a:p>
          <a:p>
            <a:pPr marL="228600" indent="-228600">
              <a:spcAft>
                <a:spcPts val="600"/>
              </a:spcAft>
              <a:buSzPct val="100000"/>
              <a:buChar char="•"/>
            </a:pPr>
            <a:r>
              <a:rPr lang="en-US" sz="1500" dirty="0">
                <a:solidFill>
                  <a:srgbClr val="1B1F23"/>
                </a:solidFill>
                <a:latin typeface="Calibri" pitchFamily="34" charset="0"/>
                <a:ea typeface="Calibri" pitchFamily="34" charset="-122"/>
                <a:cs typeface="Calibri" pitchFamily="34" charset="-120"/>
              </a:rPr>
              <a:t>Only certificates (without evidence of application)</a:t>
            </a:r>
            <a:endParaRPr lang="en-US" sz="1500" dirty="0"/>
          </a:p>
          <a:p>
            <a:pPr marL="228600" indent="-228600">
              <a:spcAft>
                <a:spcPts val="600"/>
              </a:spcAft>
              <a:buSzPct val="100000"/>
              <a:buChar char="•"/>
            </a:pPr>
            <a:r>
              <a:rPr lang="en-US" sz="1500" dirty="0">
                <a:solidFill>
                  <a:srgbClr val="1B1F23"/>
                </a:solidFill>
                <a:latin typeface="Calibri" pitchFamily="34" charset="0"/>
                <a:ea typeface="Calibri" pitchFamily="34" charset="-122"/>
                <a:cs typeface="Calibri" pitchFamily="34" charset="-120"/>
              </a:rPr>
              <a:t>Hundreds of photos without captions or context</a:t>
            </a:r>
            <a:endParaRPr lang="en-US" sz="1500" dirty="0"/>
          </a:p>
          <a:p>
            <a:pPr marL="228600" indent="-228600">
              <a:spcAft>
                <a:spcPts val="600"/>
              </a:spcAft>
              <a:buSzPct val="100000"/>
              <a:buChar char="•"/>
            </a:pPr>
            <a:r>
              <a:rPr lang="en-US" sz="1500" dirty="0">
                <a:solidFill>
                  <a:srgbClr val="1B1F23"/>
                </a:solidFill>
                <a:latin typeface="Calibri" pitchFamily="34" charset="0"/>
                <a:ea typeface="Calibri" pitchFamily="34" charset="-122"/>
                <a:cs typeface="Calibri" pitchFamily="34" charset="-120"/>
              </a:rPr>
              <a:t>Student data and faces shared publicly</a:t>
            </a:r>
            <a:endParaRPr lang="en-US" sz="1500" dirty="0"/>
          </a:p>
          <a:p>
            <a:pPr marL="228600" indent="-228600">
              <a:spcAft>
                <a:spcPts val="600"/>
              </a:spcAft>
              <a:buSzPct val="100000"/>
              <a:buChar char="•"/>
            </a:pPr>
            <a:r>
              <a:rPr lang="en-US" sz="1500" dirty="0">
                <a:solidFill>
                  <a:srgbClr val="1B1F23"/>
                </a:solidFill>
                <a:latin typeface="Calibri" pitchFamily="34" charset="0"/>
                <a:ea typeface="Calibri" pitchFamily="34" charset="-122"/>
                <a:cs typeface="Calibri" pitchFamily="34" charset="-120"/>
              </a:rPr>
              <a:t>A one‑time project — it should update across terms</a:t>
            </a:r>
            <a:endParaRPr lang="en-US" sz="1500" dirty="0"/>
          </a:p>
        </p:txBody>
      </p:sp>
      <p:sp>
        <p:nvSpPr>
          <p:cNvPr id="13" name="Shape 11"/>
          <p:cNvSpPr/>
          <p:nvPr/>
        </p:nvSpPr>
        <p:spPr>
          <a:xfrm>
            <a:off x="0" y="6565392"/>
            <a:ext cx="12191695" cy="292608"/>
          </a:xfrm>
          <a:prstGeom prst="rect">
            <a:avLst/>
          </a:prstGeom>
          <a:solidFill>
            <a:srgbClr val="F5F7FA"/>
          </a:solidFill>
          <a:ln w="12700">
            <a:solidFill>
              <a:srgbClr val="F5F7FA"/>
            </a:solidFill>
            <a:prstDash val="solid"/>
          </a:ln>
        </p:spPr>
      </p:sp>
      <p:sp>
        <p:nvSpPr>
          <p:cNvPr id="14" name="Text 12"/>
          <p:cNvSpPr/>
          <p:nvPr/>
        </p:nvSpPr>
        <p:spPr>
          <a:xfrm>
            <a:off x="594360" y="6620256"/>
            <a:ext cx="11002975" cy="201168"/>
          </a:xfrm>
          <a:prstGeom prst="rect">
            <a:avLst/>
          </a:prstGeom>
          <a:noFill/>
          <a:ln/>
        </p:spPr>
        <p:txBody>
          <a:bodyPr wrap="square" rtlCol="0" anchor="ctr"/>
          <a:lstStyle/>
          <a:p>
            <a:pPr indent="0" marL="0">
              <a:buNone/>
            </a:pPr>
            <a:r>
              <a:rPr lang="en-US" sz="1000" dirty="0">
                <a:solidFill>
                  <a:srgbClr val="6B7280"/>
                </a:solidFill>
                <a:latin typeface="Calibri" pitchFamily="34" charset="0"/>
                <a:ea typeface="Calibri" pitchFamily="34" charset="-122"/>
                <a:cs typeface="Calibri" pitchFamily="34" charset="-120"/>
              </a:rPr>
              <a:t>Developing a Digital Teaching Portfolio (Zaria–Kaduna, Kaduna State)</a:t>
            </a:r>
            <a:endParaRPr lang="en-US" sz="1000" dirty="0"/>
          </a:p>
        </p:txBody>
      </p:sp>
      <p:sp>
        <p:nvSpPr>
          <p:cNvPr id="15" name="Text 13"/>
          <p:cNvSpPr/>
          <p:nvPr/>
        </p:nvSpPr>
        <p:spPr>
          <a:xfrm>
            <a:off x="10682935" y="6620256"/>
            <a:ext cx="914400" cy="201168"/>
          </a:xfrm>
          <a:prstGeom prst="rect">
            <a:avLst/>
          </a:prstGeom>
          <a:noFill/>
          <a:ln/>
        </p:spPr>
        <p:txBody>
          <a:bodyPr wrap="square" rtlCol="0" anchor="ctr"/>
          <a:lstStyle/>
          <a:p>
            <a:pPr algn="r" indent="0" marL="0">
              <a:buNone/>
            </a:pPr>
            <a:r>
              <a:rPr lang="en-US" sz="1000" dirty="0">
                <a:solidFill>
                  <a:srgbClr val="6B7280"/>
                </a:solidFill>
                <a:latin typeface="Calibri" pitchFamily="34" charset="0"/>
                <a:ea typeface="Calibri" pitchFamily="34" charset="-122"/>
                <a:cs typeface="Calibri" pitchFamily="34" charset="-120"/>
              </a:rPr>
              <a:t>4/20</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0B1F3A"/>
          </a:solidFill>
          <a:ln w="12700">
            <a:solidFill>
              <a:srgbClr val="0B1F3A"/>
            </a:solidFill>
            <a:prstDash val="solid"/>
          </a:ln>
        </p:spPr>
      </p:sp>
      <p:sp>
        <p:nvSpPr>
          <p:cNvPr id="3" name="Text 1"/>
          <p:cNvSpPr/>
          <p:nvPr/>
        </p:nvSpPr>
        <p:spPr>
          <a:xfrm>
            <a:off x="594360" y="109728"/>
            <a:ext cx="6979615" cy="320040"/>
          </a:xfrm>
          <a:prstGeom prst="rect">
            <a:avLst/>
          </a:prstGeom>
          <a:noFill/>
          <a:ln/>
        </p:spPr>
        <p:txBody>
          <a:bodyPr wrap="square" rtlCol="0" anchor="ctr"/>
          <a:lstStyle/>
          <a:p>
            <a:pPr indent="0" marL="0">
              <a:buNone/>
            </a:pPr>
            <a:r>
              <a:rPr lang="en-US" sz="1800" b="1" dirty="0">
                <a:solidFill>
                  <a:srgbClr val="FFFFFF"/>
                </a:solidFill>
                <a:latin typeface="Calibri" pitchFamily="34" charset="0"/>
                <a:ea typeface="Calibri" pitchFamily="34" charset="-122"/>
                <a:cs typeface="Calibri" pitchFamily="34" charset="-120"/>
              </a:rPr>
              <a:t>Developing a Digital Teaching Portfolio</a:t>
            </a:r>
            <a:endParaRPr lang="en-US" sz="1800" dirty="0"/>
          </a:p>
        </p:txBody>
      </p:sp>
      <p:sp>
        <p:nvSpPr>
          <p:cNvPr id="4" name="Text 2"/>
          <p:cNvSpPr/>
          <p:nvPr/>
        </p:nvSpPr>
        <p:spPr>
          <a:xfrm>
            <a:off x="7756855" y="128016"/>
            <a:ext cx="3840480" cy="320040"/>
          </a:xfrm>
          <a:prstGeom prst="rect">
            <a:avLst/>
          </a:prstGeom>
          <a:noFill/>
          <a:ln/>
        </p:spPr>
        <p:txBody>
          <a:bodyPr wrap="square" rtlCol="0" anchor="ctr"/>
          <a:lstStyle/>
          <a:p>
            <a:pPr algn="r" indent="0" marL="0">
              <a:buNone/>
            </a:pPr>
            <a:r>
              <a:rPr lang="en-US" sz="1200" dirty="0">
                <a:solidFill>
                  <a:srgbClr val="E9F5F3"/>
                </a:solidFill>
                <a:latin typeface="Calibri" pitchFamily="34" charset="0"/>
                <a:ea typeface="Calibri" pitchFamily="34" charset="-122"/>
                <a:cs typeface="Calibri" pitchFamily="34" charset="-120"/>
              </a:rPr>
              <a:t>Why it matters</a:t>
            </a:r>
            <a:endParaRPr lang="en-US" sz="1200" dirty="0"/>
          </a:p>
        </p:txBody>
      </p:sp>
      <p:sp>
        <p:nvSpPr>
          <p:cNvPr id="5" name="Text 3"/>
          <p:cNvSpPr/>
          <p:nvPr/>
        </p:nvSpPr>
        <p:spPr>
          <a:xfrm>
            <a:off x="594360" y="713232"/>
            <a:ext cx="11002975" cy="438912"/>
          </a:xfrm>
          <a:prstGeom prst="rect">
            <a:avLst/>
          </a:prstGeom>
          <a:noFill/>
          <a:ln/>
        </p:spPr>
        <p:txBody>
          <a:bodyPr wrap="square" rtlCol="0" anchor="ctr"/>
          <a:lstStyle/>
          <a:p>
            <a:pPr indent="0" marL="0">
              <a:buNone/>
            </a:pPr>
            <a:r>
              <a:rPr lang="en-US" sz="2800" b="1" dirty="0">
                <a:solidFill>
                  <a:srgbClr val="1B1F23"/>
                </a:solidFill>
                <a:latin typeface="Calibri" pitchFamily="34" charset="0"/>
                <a:ea typeface="Calibri" pitchFamily="34" charset="-122"/>
                <a:cs typeface="Calibri" pitchFamily="34" charset="-120"/>
              </a:rPr>
              <a:t>Why it matters (Kaduna realities)</a:t>
            </a:r>
            <a:endParaRPr lang="en-US" sz="2800" dirty="0"/>
          </a:p>
        </p:txBody>
      </p:sp>
      <p:sp>
        <p:nvSpPr>
          <p:cNvPr id="6" name="Text 4"/>
          <p:cNvSpPr/>
          <p:nvPr/>
        </p:nvSpPr>
        <p:spPr>
          <a:xfrm>
            <a:off x="594360" y="1170432"/>
            <a:ext cx="11002975" cy="411480"/>
          </a:xfrm>
          <a:prstGeom prst="rect">
            <a:avLst/>
          </a:prstGeom>
          <a:noFill/>
          <a:ln/>
        </p:spPr>
        <p:txBody>
          <a:bodyPr wrap="square" rtlCol="0" anchor="ctr"/>
          <a:lstStyle/>
          <a:p>
            <a:pPr indent="0" marL="0">
              <a:buNone/>
            </a:pPr>
            <a:r>
              <a:rPr lang="en-US" sz="1400" dirty="0">
                <a:solidFill>
                  <a:srgbClr val="6B7280"/>
                </a:solidFill>
                <a:latin typeface="Calibri" pitchFamily="34" charset="0"/>
                <a:ea typeface="Calibri" pitchFamily="34" charset="-122"/>
                <a:cs typeface="Calibri" pitchFamily="34" charset="-120"/>
              </a:rPr>
              <a:t>A portfolio turns experience into proof — useful for appraisal, promotion, CPD, and professional credibility.</a:t>
            </a:r>
            <a:endParaRPr lang="en-US" sz="1400" dirty="0"/>
          </a:p>
        </p:txBody>
      </p:sp>
      <p:sp>
        <p:nvSpPr>
          <p:cNvPr id="7" name="Shape 5"/>
          <p:cNvSpPr/>
          <p:nvPr/>
        </p:nvSpPr>
        <p:spPr>
          <a:xfrm>
            <a:off x="594360" y="1874520"/>
            <a:ext cx="2476424" cy="3291840"/>
          </a:xfrm>
          <a:prstGeom prst="roundRect">
            <a:avLst/>
          </a:prstGeom>
          <a:solidFill>
            <a:srgbClr val="FFFFFF"/>
          </a:solidFill>
          <a:ln w="12700">
            <a:solidFill>
              <a:srgbClr val="D6DAE3"/>
            </a:solidFill>
            <a:prstDash val="solid"/>
          </a:ln>
          <a:effectLst>
            <a:outerShdw sx="100000" sy="100000" kx="0" ky="0" algn="bl" rotWithShape="0" blurRad="50800" dist="25400" dir="2700000">
              <a:srgbClr val="000000">
                <a:alpha val="12000"/>
              </a:srgbClr>
            </a:outerShdw>
          </a:effectLst>
        </p:spPr>
      </p:sp>
      <p:sp>
        <p:nvSpPr>
          <p:cNvPr id="8" name="Shape 6"/>
          <p:cNvSpPr/>
          <p:nvPr/>
        </p:nvSpPr>
        <p:spPr>
          <a:xfrm>
            <a:off x="795528" y="2194560"/>
            <a:ext cx="502920" cy="502920"/>
          </a:xfrm>
          <a:prstGeom prst="ellipse">
            <a:avLst/>
          </a:prstGeom>
          <a:solidFill>
            <a:srgbClr val="E9F5F3"/>
          </a:solidFill>
          <a:ln w="12700">
            <a:solidFill>
              <a:srgbClr val="E9F5F3"/>
            </a:solidFill>
            <a:prstDash val="solid"/>
          </a:ln>
        </p:spPr>
      </p:sp>
      <p:sp>
        <p:nvSpPr>
          <p:cNvPr id="9" name="Shape 7"/>
          <p:cNvSpPr/>
          <p:nvPr/>
        </p:nvSpPr>
        <p:spPr>
          <a:xfrm>
            <a:off x="941832" y="2350008"/>
            <a:ext cx="210312" cy="210312"/>
          </a:xfrm>
          <a:prstGeom prst="rect">
            <a:avLst/>
          </a:prstGeom>
          <a:solidFill>
            <a:srgbClr val="1BA098"/>
          </a:solidFill>
          <a:ln w="12700">
            <a:solidFill>
              <a:srgbClr val="1BA098"/>
            </a:solidFill>
            <a:prstDash val="solid"/>
          </a:ln>
        </p:spPr>
      </p:sp>
      <p:sp>
        <p:nvSpPr>
          <p:cNvPr id="10" name="Text 8"/>
          <p:cNvSpPr/>
          <p:nvPr/>
        </p:nvSpPr>
        <p:spPr>
          <a:xfrm>
            <a:off x="795528" y="2834640"/>
            <a:ext cx="2074088" cy="411480"/>
          </a:xfrm>
          <a:prstGeom prst="rect">
            <a:avLst/>
          </a:prstGeom>
          <a:noFill/>
          <a:ln/>
        </p:spPr>
        <p:txBody>
          <a:bodyPr wrap="square" rtlCol="0" anchor="ctr"/>
          <a:lstStyle/>
          <a:p>
            <a:pPr indent="0" marL="0">
              <a:buNone/>
            </a:pPr>
            <a:r>
              <a:rPr lang="en-US" sz="1500" b="1" dirty="0">
                <a:solidFill>
                  <a:srgbClr val="0B1F3A"/>
                </a:solidFill>
                <a:latin typeface="Calibri" pitchFamily="34" charset="0"/>
                <a:ea typeface="Calibri" pitchFamily="34" charset="-122"/>
                <a:cs typeface="Calibri" pitchFamily="34" charset="-120"/>
              </a:rPr>
              <a:t>Appraisal &amp; promotion</a:t>
            </a:r>
            <a:endParaRPr lang="en-US" sz="1500" dirty="0"/>
          </a:p>
        </p:txBody>
      </p:sp>
      <p:sp>
        <p:nvSpPr>
          <p:cNvPr id="11" name="Text 9"/>
          <p:cNvSpPr/>
          <p:nvPr/>
        </p:nvSpPr>
        <p:spPr>
          <a:xfrm>
            <a:off x="795528" y="3291840"/>
            <a:ext cx="2074088" cy="1737360"/>
          </a:xfrm>
          <a:prstGeom prst="rect">
            <a:avLst/>
          </a:prstGeom>
          <a:noFill/>
          <a:ln/>
        </p:spPr>
        <p:txBody>
          <a:bodyPr wrap="square" rtlCol="0" anchor="t"/>
          <a:lstStyle/>
          <a:p>
            <a:pPr indent="0" marL="0">
              <a:buNone/>
            </a:pPr>
            <a:r>
              <a:rPr lang="en-US" sz="1200" dirty="0">
                <a:solidFill>
                  <a:srgbClr val="1B1F23"/>
                </a:solidFill>
                <a:latin typeface="Calibri" pitchFamily="34" charset="0"/>
                <a:ea typeface="Calibri" pitchFamily="34" charset="-122"/>
                <a:cs typeface="Calibri" pitchFamily="34" charset="-120"/>
              </a:rPr>
              <a:t>Make performance review faster: evidence is organised, dated, and easy to verify.</a:t>
            </a:r>
            <a:endParaRPr lang="en-US" sz="1200" dirty="0"/>
          </a:p>
        </p:txBody>
      </p:sp>
      <p:sp>
        <p:nvSpPr>
          <p:cNvPr id="12" name="Shape 10"/>
          <p:cNvSpPr/>
          <p:nvPr/>
        </p:nvSpPr>
        <p:spPr>
          <a:xfrm>
            <a:off x="3436544" y="1874520"/>
            <a:ext cx="2476424" cy="3291840"/>
          </a:xfrm>
          <a:prstGeom prst="roundRect">
            <a:avLst/>
          </a:prstGeom>
          <a:solidFill>
            <a:srgbClr val="FFFFFF"/>
          </a:solidFill>
          <a:ln w="12700">
            <a:solidFill>
              <a:srgbClr val="D6DAE3"/>
            </a:solidFill>
            <a:prstDash val="solid"/>
          </a:ln>
          <a:effectLst>
            <a:outerShdw sx="100000" sy="100000" kx="0" ky="0" algn="bl" rotWithShape="0" blurRad="50800" dist="25400" dir="2700000">
              <a:srgbClr val="000000">
                <a:alpha val="12000"/>
              </a:srgbClr>
            </a:outerShdw>
          </a:effectLst>
        </p:spPr>
      </p:sp>
      <p:sp>
        <p:nvSpPr>
          <p:cNvPr id="13" name="Shape 11"/>
          <p:cNvSpPr/>
          <p:nvPr/>
        </p:nvSpPr>
        <p:spPr>
          <a:xfrm>
            <a:off x="3637712" y="2194560"/>
            <a:ext cx="502920" cy="502920"/>
          </a:xfrm>
          <a:prstGeom prst="ellipse">
            <a:avLst/>
          </a:prstGeom>
          <a:solidFill>
            <a:srgbClr val="E9F5F3"/>
          </a:solidFill>
          <a:ln w="12700">
            <a:solidFill>
              <a:srgbClr val="E9F5F3"/>
            </a:solidFill>
            <a:prstDash val="solid"/>
          </a:ln>
        </p:spPr>
      </p:sp>
      <p:sp>
        <p:nvSpPr>
          <p:cNvPr id="14" name="Shape 12"/>
          <p:cNvSpPr/>
          <p:nvPr/>
        </p:nvSpPr>
        <p:spPr>
          <a:xfrm>
            <a:off x="3784016" y="2350008"/>
            <a:ext cx="210312" cy="210312"/>
          </a:xfrm>
          <a:prstGeom prst="rect">
            <a:avLst/>
          </a:prstGeom>
          <a:solidFill>
            <a:srgbClr val="1BA098"/>
          </a:solidFill>
          <a:ln w="12700">
            <a:solidFill>
              <a:srgbClr val="1BA098"/>
            </a:solidFill>
            <a:prstDash val="solid"/>
          </a:ln>
        </p:spPr>
      </p:sp>
      <p:sp>
        <p:nvSpPr>
          <p:cNvPr id="15" name="Text 13"/>
          <p:cNvSpPr/>
          <p:nvPr/>
        </p:nvSpPr>
        <p:spPr>
          <a:xfrm>
            <a:off x="3637712" y="2834640"/>
            <a:ext cx="2074088" cy="411480"/>
          </a:xfrm>
          <a:prstGeom prst="rect">
            <a:avLst/>
          </a:prstGeom>
          <a:noFill/>
          <a:ln/>
        </p:spPr>
        <p:txBody>
          <a:bodyPr wrap="square" rtlCol="0" anchor="ctr"/>
          <a:lstStyle/>
          <a:p>
            <a:pPr indent="0" marL="0">
              <a:buNone/>
            </a:pPr>
            <a:r>
              <a:rPr lang="en-US" sz="1500" b="1" dirty="0">
                <a:solidFill>
                  <a:srgbClr val="0B1F3A"/>
                </a:solidFill>
                <a:latin typeface="Calibri" pitchFamily="34" charset="0"/>
                <a:ea typeface="Calibri" pitchFamily="34" charset="-122"/>
                <a:cs typeface="Calibri" pitchFamily="34" charset="-120"/>
              </a:rPr>
              <a:t>Professional development</a:t>
            </a:r>
            <a:endParaRPr lang="en-US" sz="1500" dirty="0"/>
          </a:p>
        </p:txBody>
      </p:sp>
      <p:sp>
        <p:nvSpPr>
          <p:cNvPr id="16" name="Text 14"/>
          <p:cNvSpPr/>
          <p:nvPr/>
        </p:nvSpPr>
        <p:spPr>
          <a:xfrm>
            <a:off x="3637712" y="3291840"/>
            <a:ext cx="2074088" cy="1737360"/>
          </a:xfrm>
          <a:prstGeom prst="rect">
            <a:avLst/>
          </a:prstGeom>
          <a:noFill/>
          <a:ln/>
        </p:spPr>
        <p:txBody>
          <a:bodyPr wrap="square" rtlCol="0" anchor="t"/>
          <a:lstStyle/>
          <a:p>
            <a:pPr indent="0" marL="0">
              <a:buNone/>
            </a:pPr>
            <a:r>
              <a:rPr lang="en-US" sz="1200" dirty="0">
                <a:solidFill>
                  <a:srgbClr val="1B1F23"/>
                </a:solidFill>
                <a:latin typeface="Calibri" pitchFamily="34" charset="0"/>
                <a:ea typeface="Calibri" pitchFamily="34" charset="-122"/>
                <a:cs typeface="Calibri" pitchFamily="34" charset="-120"/>
              </a:rPr>
              <a:t>Document CPD and implementation. TRCN runs structured MCPD programmes.</a:t>
            </a:r>
            <a:endParaRPr lang="en-US" sz="1200" dirty="0"/>
          </a:p>
        </p:txBody>
      </p:sp>
      <p:sp>
        <p:nvSpPr>
          <p:cNvPr id="17" name="Shape 15"/>
          <p:cNvSpPr/>
          <p:nvPr/>
        </p:nvSpPr>
        <p:spPr>
          <a:xfrm>
            <a:off x="6278728" y="1874520"/>
            <a:ext cx="2476424" cy="3291840"/>
          </a:xfrm>
          <a:prstGeom prst="roundRect">
            <a:avLst/>
          </a:prstGeom>
          <a:solidFill>
            <a:srgbClr val="FFFFFF"/>
          </a:solidFill>
          <a:ln w="12700">
            <a:solidFill>
              <a:srgbClr val="D6DAE3"/>
            </a:solidFill>
            <a:prstDash val="solid"/>
          </a:ln>
          <a:effectLst>
            <a:outerShdw sx="100000" sy="100000" kx="0" ky="0" algn="bl" rotWithShape="0" blurRad="50800" dist="25400" dir="2700000">
              <a:srgbClr val="000000">
                <a:alpha val="12000"/>
              </a:srgbClr>
            </a:outerShdw>
          </a:effectLst>
        </p:spPr>
      </p:sp>
      <p:sp>
        <p:nvSpPr>
          <p:cNvPr id="18" name="Shape 16"/>
          <p:cNvSpPr/>
          <p:nvPr/>
        </p:nvSpPr>
        <p:spPr>
          <a:xfrm>
            <a:off x="6479896" y="2194560"/>
            <a:ext cx="502920" cy="502920"/>
          </a:xfrm>
          <a:prstGeom prst="ellipse">
            <a:avLst/>
          </a:prstGeom>
          <a:solidFill>
            <a:srgbClr val="E9F5F3"/>
          </a:solidFill>
          <a:ln w="12700">
            <a:solidFill>
              <a:srgbClr val="E9F5F3"/>
            </a:solidFill>
            <a:prstDash val="solid"/>
          </a:ln>
        </p:spPr>
      </p:sp>
      <p:sp>
        <p:nvSpPr>
          <p:cNvPr id="19" name="Shape 17"/>
          <p:cNvSpPr/>
          <p:nvPr/>
        </p:nvSpPr>
        <p:spPr>
          <a:xfrm>
            <a:off x="6626200" y="2350008"/>
            <a:ext cx="210312" cy="210312"/>
          </a:xfrm>
          <a:prstGeom prst="rect">
            <a:avLst/>
          </a:prstGeom>
          <a:solidFill>
            <a:srgbClr val="1BA098"/>
          </a:solidFill>
          <a:ln w="12700">
            <a:solidFill>
              <a:srgbClr val="1BA098"/>
            </a:solidFill>
            <a:prstDash val="solid"/>
          </a:ln>
        </p:spPr>
      </p:sp>
      <p:sp>
        <p:nvSpPr>
          <p:cNvPr id="20" name="Text 18"/>
          <p:cNvSpPr/>
          <p:nvPr/>
        </p:nvSpPr>
        <p:spPr>
          <a:xfrm>
            <a:off x="6479896" y="2834640"/>
            <a:ext cx="2074088" cy="411480"/>
          </a:xfrm>
          <a:prstGeom prst="rect">
            <a:avLst/>
          </a:prstGeom>
          <a:noFill/>
          <a:ln/>
        </p:spPr>
        <p:txBody>
          <a:bodyPr wrap="square" rtlCol="0" anchor="ctr"/>
          <a:lstStyle/>
          <a:p>
            <a:pPr indent="0" marL="0">
              <a:buNone/>
            </a:pPr>
            <a:r>
              <a:rPr lang="en-US" sz="1500" b="1" dirty="0">
                <a:solidFill>
                  <a:srgbClr val="0B1F3A"/>
                </a:solidFill>
                <a:latin typeface="Calibri" pitchFamily="34" charset="0"/>
                <a:ea typeface="Calibri" pitchFamily="34" charset="-122"/>
                <a:cs typeface="Calibri" pitchFamily="34" charset="-120"/>
              </a:rPr>
              <a:t>Employability</a:t>
            </a:r>
            <a:endParaRPr lang="en-US" sz="1500" dirty="0"/>
          </a:p>
        </p:txBody>
      </p:sp>
      <p:sp>
        <p:nvSpPr>
          <p:cNvPr id="21" name="Text 19"/>
          <p:cNvSpPr/>
          <p:nvPr/>
        </p:nvSpPr>
        <p:spPr>
          <a:xfrm>
            <a:off x="6479896" y="3291840"/>
            <a:ext cx="2074088" cy="1737360"/>
          </a:xfrm>
          <a:prstGeom prst="rect">
            <a:avLst/>
          </a:prstGeom>
          <a:noFill/>
          <a:ln/>
        </p:spPr>
        <p:txBody>
          <a:bodyPr wrap="square" rtlCol="0" anchor="t"/>
          <a:lstStyle/>
          <a:p>
            <a:pPr indent="0" marL="0">
              <a:buNone/>
            </a:pPr>
            <a:r>
              <a:rPr lang="en-US" sz="1200" dirty="0">
                <a:solidFill>
                  <a:srgbClr val="1B1F23"/>
                </a:solidFill>
                <a:latin typeface="Calibri" pitchFamily="34" charset="0"/>
                <a:ea typeface="Calibri" pitchFamily="34" charset="-122"/>
                <a:cs typeface="Calibri" pitchFamily="34" charset="-120"/>
              </a:rPr>
              <a:t>For interviews: show lesson planning, assessment practice, impact, and leadership.</a:t>
            </a:r>
            <a:endParaRPr lang="en-US" sz="1200" dirty="0"/>
          </a:p>
        </p:txBody>
      </p:sp>
      <p:sp>
        <p:nvSpPr>
          <p:cNvPr id="22" name="Shape 20"/>
          <p:cNvSpPr/>
          <p:nvPr/>
        </p:nvSpPr>
        <p:spPr>
          <a:xfrm>
            <a:off x="9120911" y="1874520"/>
            <a:ext cx="2476424" cy="3291840"/>
          </a:xfrm>
          <a:prstGeom prst="roundRect">
            <a:avLst/>
          </a:prstGeom>
          <a:solidFill>
            <a:srgbClr val="FFFFFF"/>
          </a:solidFill>
          <a:ln w="12700">
            <a:solidFill>
              <a:srgbClr val="D6DAE3"/>
            </a:solidFill>
            <a:prstDash val="solid"/>
          </a:ln>
          <a:effectLst>
            <a:outerShdw sx="100000" sy="100000" kx="0" ky="0" algn="bl" rotWithShape="0" blurRad="50800" dist="25400" dir="2700000">
              <a:srgbClr val="000000">
                <a:alpha val="12000"/>
              </a:srgbClr>
            </a:outerShdw>
          </a:effectLst>
        </p:spPr>
      </p:sp>
      <p:sp>
        <p:nvSpPr>
          <p:cNvPr id="23" name="Shape 21"/>
          <p:cNvSpPr/>
          <p:nvPr/>
        </p:nvSpPr>
        <p:spPr>
          <a:xfrm>
            <a:off x="9322079" y="2194560"/>
            <a:ext cx="502920" cy="502920"/>
          </a:xfrm>
          <a:prstGeom prst="ellipse">
            <a:avLst/>
          </a:prstGeom>
          <a:solidFill>
            <a:srgbClr val="E9F5F3"/>
          </a:solidFill>
          <a:ln w="12700">
            <a:solidFill>
              <a:srgbClr val="E9F5F3"/>
            </a:solidFill>
            <a:prstDash val="solid"/>
          </a:ln>
        </p:spPr>
      </p:sp>
      <p:sp>
        <p:nvSpPr>
          <p:cNvPr id="24" name="Shape 22"/>
          <p:cNvSpPr/>
          <p:nvPr/>
        </p:nvSpPr>
        <p:spPr>
          <a:xfrm>
            <a:off x="9468383" y="2350008"/>
            <a:ext cx="210312" cy="210312"/>
          </a:xfrm>
          <a:prstGeom prst="rect">
            <a:avLst/>
          </a:prstGeom>
          <a:solidFill>
            <a:srgbClr val="1BA098"/>
          </a:solidFill>
          <a:ln w="12700">
            <a:solidFill>
              <a:srgbClr val="1BA098"/>
            </a:solidFill>
            <a:prstDash val="solid"/>
          </a:ln>
        </p:spPr>
      </p:sp>
      <p:sp>
        <p:nvSpPr>
          <p:cNvPr id="25" name="Text 23"/>
          <p:cNvSpPr/>
          <p:nvPr/>
        </p:nvSpPr>
        <p:spPr>
          <a:xfrm>
            <a:off x="9322079" y="2834640"/>
            <a:ext cx="2074088" cy="411480"/>
          </a:xfrm>
          <a:prstGeom prst="rect">
            <a:avLst/>
          </a:prstGeom>
          <a:noFill/>
          <a:ln/>
        </p:spPr>
        <p:txBody>
          <a:bodyPr wrap="square" rtlCol="0" anchor="ctr"/>
          <a:lstStyle/>
          <a:p>
            <a:pPr indent="0" marL="0">
              <a:buNone/>
            </a:pPr>
            <a:r>
              <a:rPr lang="en-US" sz="1500" b="1" dirty="0">
                <a:solidFill>
                  <a:srgbClr val="0B1F3A"/>
                </a:solidFill>
                <a:latin typeface="Calibri" pitchFamily="34" charset="0"/>
                <a:ea typeface="Calibri" pitchFamily="34" charset="-122"/>
                <a:cs typeface="Calibri" pitchFamily="34" charset="-120"/>
              </a:rPr>
              <a:t>Better teaching</a:t>
            </a:r>
            <a:endParaRPr lang="en-US" sz="1500" dirty="0"/>
          </a:p>
        </p:txBody>
      </p:sp>
      <p:sp>
        <p:nvSpPr>
          <p:cNvPr id="26" name="Text 24"/>
          <p:cNvSpPr/>
          <p:nvPr/>
        </p:nvSpPr>
        <p:spPr>
          <a:xfrm>
            <a:off x="9322079" y="3291840"/>
            <a:ext cx="2074088" cy="1737360"/>
          </a:xfrm>
          <a:prstGeom prst="rect">
            <a:avLst/>
          </a:prstGeom>
          <a:noFill/>
          <a:ln/>
        </p:spPr>
        <p:txBody>
          <a:bodyPr wrap="square" rtlCol="0" anchor="t"/>
          <a:lstStyle/>
          <a:p>
            <a:pPr indent="0" marL="0">
              <a:buNone/>
            </a:pPr>
            <a:r>
              <a:rPr lang="en-US" sz="1200" dirty="0">
                <a:solidFill>
                  <a:srgbClr val="1B1F23"/>
                </a:solidFill>
                <a:latin typeface="Calibri" pitchFamily="34" charset="0"/>
                <a:ea typeface="Calibri" pitchFamily="34" charset="-122"/>
                <a:cs typeface="Calibri" pitchFamily="34" charset="-120"/>
              </a:rPr>
              <a:t>Reflection helps you improve: what worked, what changed, what you’ll do next.</a:t>
            </a:r>
            <a:endParaRPr lang="en-US" sz="1200" dirty="0"/>
          </a:p>
        </p:txBody>
      </p:sp>
      <p:sp>
        <p:nvSpPr>
          <p:cNvPr id="27" name="Text 25"/>
          <p:cNvSpPr/>
          <p:nvPr/>
        </p:nvSpPr>
        <p:spPr>
          <a:xfrm>
            <a:off x="594360" y="5349240"/>
            <a:ext cx="11002975" cy="457200"/>
          </a:xfrm>
          <a:prstGeom prst="rect">
            <a:avLst/>
          </a:prstGeom>
          <a:noFill/>
          <a:ln/>
        </p:spPr>
        <p:txBody>
          <a:bodyPr wrap="square" rtlCol="0" anchor="ctr"/>
          <a:lstStyle/>
          <a:p>
            <a:pPr indent="0" marL="0">
              <a:buNone/>
            </a:pPr>
            <a:r>
              <a:rPr lang="en-US" sz="1300" i="1" dirty="0">
                <a:solidFill>
                  <a:srgbClr val="6B7280"/>
                </a:solidFill>
                <a:latin typeface="Calibri" pitchFamily="34" charset="0"/>
                <a:ea typeface="Calibri" pitchFamily="34" charset="-122"/>
                <a:cs typeface="Calibri" pitchFamily="34" charset="-120"/>
              </a:rPr>
              <a:t>Practical reminder: reviewers scan. Your job is to make evidence findable in 2–3 minutes.</a:t>
            </a:r>
            <a:endParaRPr lang="en-US" sz="1300" dirty="0"/>
          </a:p>
        </p:txBody>
      </p:sp>
      <p:sp>
        <p:nvSpPr>
          <p:cNvPr id="28" name="Shape 26"/>
          <p:cNvSpPr/>
          <p:nvPr/>
        </p:nvSpPr>
        <p:spPr>
          <a:xfrm>
            <a:off x="0" y="6565392"/>
            <a:ext cx="12191695" cy="292608"/>
          </a:xfrm>
          <a:prstGeom prst="rect">
            <a:avLst/>
          </a:prstGeom>
          <a:solidFill>
            <a:srgbClr val="F5F7FA"/>
          </a:solidFill>
          <a:ln w="12700">
            <a:solidFill>
              <a:srgbClr val="F5F7FA"/>
            </a:solidFill>
            <a:prstDash val="solid"/>
          </a:ln>
        </p:spPr>
      </p:sp>
      <p:sp>
        <p:nvSpPr>
          <p:cNvPr id="29" name="Text 27"/>
          <p:cNvSpPr/>
          <p:nvPr/>
        </p:nvSpPr>
        <p:spPr>
          <a:xfrm>
            <a:off x="594360" y="6620256"/>
            <a:ext cx="11002975" cy="201168"/>
          </a:xfrm>
          <a:prstGeom prst="rect">
            <a:avLst/>
          </a:prstGeom>
          <a:noFill/>
          <a:ln/>
        </p:spPr>
        <p:txBody>
          <a:bodyPr wrap="square" rtlCol="0" anchor="ctr"/>
          <a:lstStyle/>
          <a:p>
            <a:pPr indent="0" marL="0">
              <a:buNone/>
            </a:pPr>
            <a:r>
              <a:rPr lang="en-US" sz="1000" dirty="0">
                <a:solidFill>
                  <a:srgbClr val="6B7280"/>
                </a:solidFill>
                <a:latin typeface="Calibri" pitchFamily="34" charset="0"/>
                <a:ea typeface="Calibri" pitchFamily="34" charset="-122"/>
                <a:cs typeface="Calibri" pitchFamily="34" charset="-120"/>
              </a:rPr>
              <a:t>Developing a Digital Teaching Portfolio (Zaria–Kaduna, Kaduna State)</a:t>
            </a:r>
            <a:endParaRPr lang="en-US" sz="1000" dirty="0"/>
          </a:p>
        </p:txBody>
      </p:sp>
      <p:sp>
        <p:nvSpPr>
          <p:cNvPr id="30" name="Text 28"/>
          <p:cNvSpPr/>
          <p:nvPr/>
        </p:nvSpPr>
        <p:spPr>
          <a:xfrm>
            <a:off x="10682935" y="6620256"/>
            <a:ext cx="914400" cy="201168"/>
          </a:xfrm>
          <a:prstGeom prst="rect">
            <a:avLst/>
          </a:prstGeom>
          <a:noFill/>
          <a:ln/>
        </p:spPr>
        <p:txBody>
          <a:bodyPr wrap="square" rtlCol="0" anchor="ctr"/>
          <a:lstStyle/>
          <a:p>
            <a:pPr algn="r" indent="0" marL="0">
              <a:buNone/>
            </a:pPr>
            <a:r>
              <a:rPr lang="en-US" sz="1000" dirty="0">
                <a:solidFill>
                  <a:srgbClr val="6B7280"/>
                </a:solidFill>
                <a:latin typeface="Calibri" pitchFamily="34" charset="0"/>
                <a:ea typeface="Calibri" pitchFamily="34" charset="-122"/>
                <a:cs typeface="Calibri" pitchFamily="34" charset="-120"/>
              </a:rPr>
              <a:t>5/20</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0B1F3A"/>
          </a:solidFill>
          <a:ln w="12700">
            <a:solidFill>
              <a:srgbClr val="0B1F3A"/>
            </a:solidFill>
            <a:prstDash val="solid"/>
          </a:ln>
        </p:spPr>
      </p:sp>
      <p:sp>
        <p:nvSpPr>
          <p:cNvPr id="3" name="Text 1"/>
          <p:cNvSpPr/>
          <p:nvPr/>
        </p:nvSpPr>
        <p:spPr>
          <a:xfrm>
            <a:off x="594360" y="109728"/>
            <a:ext cx="6979615" cy="320040"/>
          </a:xfrm>
          <a:prstGeom prst="rect">
            <a:avLst/>
          </a:prstGeom>
          <a:noFill/>
          <a:ln/>
        </p:spPr>
        <p:txBody>
          <a:bodyPr wrap="square" rtlCol="0" anchor="ctr"/>
          <a:lstStyle/>
          <a:p>
            <a:pPr indent="0" marL="0">
              <a:buNone/>
            </a:pPr>
            <a:r>
              <a:rPr lang="en-US" sz="1800" b="1" dirty="0">
                <a:solidFill>
                  <a:srgbClr val="FFFFFF"/>
                </a:solidFill>
                <a:latin typeface="Calibri" pitchFamily="34" charset="0"/>
                <a:ea typeface="Calibri" pitchFamily="34" charset="-122"/>
                <a:cs typeface="Calibri" pitchFamily="34" charset="-120"/>
              </a:rPr>
              <a:t>Developing a Digital Teaching Portfolio</a:t>
            </a:r>
            <a:endParaRPr lang="en-US" sz="1800" dirty="0"/>
          </a:p>
        </p:txBody>
      </p:sp>
      <p:sp>
        <p:nvSpPr>
          <p:cNvPr id="4" name="Text 2"/>
          <p:cNvSpPr/>
          <p:nvPr/>
        </p:nvSpPr>
        <p:spPr>
          <a:xfrm>
            <a:off x="7756855" y="128016"/>
            <a:ext cx="3840480" cy="320040"/>
          </a:xfrm>
          <a:prstGeom prst="rect">
            <a:avLst/>
          </a:prstGeom>
          <a:noFill/>
          <a:ln/>
        </p:spPr>
        <p:txBody>
          <a:bodyPr wrap="square" rtlCol="0" anchor="ctr"/>
          <a:lstStyle/>
          <a:p>
            <a:pPr algn="r" indent="0" marL="0">
              <a:buNone/>
            </a:pPr>
            <a:r>
              <a:rPr lang="en-US" sz="1200" dirty="0">
                <a:solidFill>
                  <a:srgbClr val="E9F5F3"/>
                </a:solidFill>
                <a:latin typeface="Calibri" pitchFamily="34" charset="0"/>
                <a:ea typeface="Calibri" pitchFamily="34" charset="-122"/>
                <a:cs typeface="Calibri" pitchFamily="34" charset="-120"/>
              </a:rPr>
              <a:t>Structure</a:t>
            </a:r>
            <a:endParaRPr lang="en-US" sz="1200" dirty="0"/>
          </a:p>
        </p:txBody>
      </p:sp>
      <p:sp>
        <p:nvSpPr>
          <p:cNvPr id="5" name="Text 3"/>
          <p:cNvSpPr/>
          <p:nvPr/>
        </p:nvSpPr>
        <p:spPr>
          <a:xfrm>
            <a:off x="594360" y="713232"/>
            <a:ext cx="11002975" cy="438912"/>
          </a:xfrm>
          <a:prstGeom prst="rect">
            <a:avLst/>
          </a:prstGeom>
          <a:noFill/>
          <a:ln/>
        </p:spPr>
        <p:txBody>
          <a:bodyPr wrap="square" rtlCol="0" anchor="ctr"/>
          <a:lstStyle/>
          <a:p>
            <a:pPr indent="0" marL="0">
              <a:buNone/>
            </a:pPr>
            <a:r>
              <a:rPr lang="en-US" sz="2800" b="1" dirty="0">
                <a:solidFill>
                  <a:srgbClr val="1B1F23"/>
                </a:solidFill>
                <a:latin typeface="Calibri" pitchFamily="34" charset="0"/>
                <a:ea typeface="Calibri" pitchFamily="34" charset="-122"/>
                <a:cs typeface="Calibri" pitchFamily="34" charset="-120"/>
              </a:rPr>
              <a:t>A professional portfolio structure (8 pages max)</a:t>
            </a:r>
            <a:endParaRPr lang="en-US" sz="2800" dirty="0"/>
          </a:p>
        </p:txBody>
      </p:sp>
      <p:sp>
        <p:nvSpPr>
          <p:cNvPr id="6" name="Text 4"/>
          <p:cNvSpPr/>
          <p:nvPr/>
        </p:nvSpPr>
        <p:spPr>
          <a:xfrm>
            <a:off x="594360" y="1170432"/>
            <a:ext cx="11002975" cy="411480"/>
          </a:xfrm>
          <a:prstGeom prst="rect">
            <a:avLst/>
          </a:prstGeom>
          <a:noFill/>
          <a:ln/>
        </p:spPr>
        <p:txBody>
          <a:bodyPr wrap="square" rtlCol="0" anchor="ctr"/>
          <a:lstStyle/>
          <a:p>
            <a:pPr indent="0" marL="0">
              <a:buNone/>
            </a:pPr>
            <a:r>
              <a:rPr lang="en-US" sz="1400" dirty="0">
                <a:solidFill>
                  <a:srgbClr val="6B7280"/>
                </a:solidFill>
                <a:latin typeface="Calibri" pitchFamily="34" charset="0"/>
                <a:ea typeface="Calibri" pitchFamily="34" charset="-122"/>
                <a:cs typeface="Calibri" pitchFamily="34" charset="-120"/>
              </a:rPr>
              <a:t>Keep it scannable. Each page answers a reviewer question.</a:t>
            </a:r>
            <a:endParaRPr lang="en-US" sz="1400" dirty="0"/>
          </a:p>
        </p:txBody>
      </p:sp>
      <p:sp>
        <p:nvSpPr>
          <p:cNvPr id="7" name="Shape 5"/>
          <p:cNvSpPr/>
          <p:nvPr/>
        </p:nvSpPr>
        <p:spPr>
          <a:xfrm>
            <a:off x="594360" y="1874520"/>
            <a:ext cx="5852160" cy="3657600"/>
          </a:xfrm>
          <a:prstGeom prst="roundRect">
            <a:avLst/>
          </a:prstGeom>
          <a:solidFill>
            <a:srgbClr val="FFFFFF"/>
          </a:solidFill>
          <a:ln w="12700">
            <a:solidFill>
              <a:srgbClr val="D6DAE3"/>
            </a:solidFill>
            <a:prstDash val="solid"/>
          </a:ln>
          <a:effectLst>
            <a:outerShdw sx="100000" sy="100000" kx="0" ky="0" algn="bl" rotWithShape="0" blurRad="50800" dist="25400" dir="2700000">
              <a:srgbClr val="000000">
                <a:alpha val="12000"/>
              </a:srgbClr>
            </a:outerShdw>
          </a:effectLst>
        </p:spPr>
      </p:sp>
      <p:sp>
        <p:nvSpPr>
          <p:cNvPr id="8" name="Text 6"/>
          <p:cNvSpPr/>
          <p:nvPr/>
        </p:nvSpPr>
        <p:spPr>
          <a:xfrm>
            <a:off x="822960" y="2057400"/>
            <a:ext cx="5394960" cy="320040"/>
          </a:xfrm>
          <a:prstGeom prst="rect">
            <a:avLst/>
          </a:prstGeom>
          <a:noFill/>
          <a:ln/>
        </p:spPr>
        <p:txBody>
          <a:bodyPr wrap="square" rtlCol="0" anchor="ctr"/>
          <a:lstStyle/>
          <a:p>
            <a:pPr indent="0" marL="0">
              <a:buNone/>
            </a:pPr>
            <a:r>
              <a:rPr lang="en-US" sz="1800" b="1" dirty="0">
                <a:solidFill>
                  <a:srgbClr val="0B1F3A"/>
                </a:solidFill>
                <a:latin typeface="Calibri" pitchFamily="34" charset="0"/>
                <a:ea typeface="Calibri" pitchFamily="34" charset="-122"/>
                <a:cs typeface="Calibri" pitchFamily="34" charset="-120"/>
              </a:rPr>
              <a:t>Suggested pages</a:t>
            </a:r>
            <a:endParaRPr lang="en-US" sz="1800" dirty="0"/>
          </a:p>
        </p:txBody>
      </p:sp>
      <p:sp>
        <p:nvSpPr>
          <p:cNvPr id="9" name="Text 7"/>
          <p:cNvSpPr/>
          <p:nvPr/>
        </p:nvSpPr>
        <p:spPr>
          <a:xfrm>
            <a:off x="914400" y="2560320"/>
            <a:ext cx="5212080" cy="2971800"/>
          </a:xfrm>
          <a:prstGeom prst="rect">
            <a:avLst/>
          </a:prstGeom>
          <a:noFill/>
          <a:ln/>
        </p:spPr>
        <p:txBody>
          <a:bodyPr wrap="square" rtlCol="0" anchor="t"/>
          <a:lstStyle/>
          <a:p>
            <a:pPr indent="0" marL="0">
              <a:buNone/>
            </a:pPr>
            <a:r>
              <a:rPr lang="en-US" sz="1400" dirty="0">
                <a:solidFill>
                  <a:srgbClr val="1B1F23"/>
                </a:solidFill>
                <a:latin typeface="Calibri" pitchFamily="34" charset="0"/>
                <a:ea typeface="Calibri" pitchFamily="34" charset="-122"/>
                <a:cs typeface="Calibri" pitchFamily="34" charset="-120"/>
              </a:rPr>
              <a:t>Home (snapshot + highlights)</a:t>
            </a:r>
            <a:endParaRPr lang="en-US" sz="1400" dirty="0"/>
          </a:p>
          <a:p>
            <a:pPr indent="0" marL="0">
              <a:buNone/>
            </a:pPr>
            <a:r>
              <a:rPr lang="en-US" sz="1400" dirty="0">
                <a:solidFill>
                  <a:srgbClr val="1B1F23"/>
                </a:solidFill>
                <a:latin typeface="Calibri" pitchFamily="34" charset="0"/>
                <a:ea typeface="Calibri" pitchFamily="34" charset="-122"/>
                <a:cs typeface="Calibri" pitchFamily="34" charset="-120"/>
              </a:rPr>
              <a:t>About (profile + philosophy)</a:t>
            </a:r>
            <a:endParaRPr lang="en-US" sz="1400" dirty="0"/>
          </a:p>
          <a:p>
            <a:pPr indent="0" marL="0">
              <a:buNone/>
            </a:pPr>
            <a:r>
              <a:rPr lang="en-US" sz="1400" dirty="0">
                <a:solidFill>
                  <a:srgbClr val="1B1F23"/>
                </a:solidFill>
                <a:latin typeface="Calibri" pitchFamily="34" charset="0"/>
                <a:ea typeface="Calibri" pitchFamily="34" charset="-122"/>
                <a:cs typeface="Calibri" pitchFamily="34" charset="-120"/>
              </a:rPr>
              <a:t>Education &amp; Qualifications</a:t>
            </a:r>
            <a:endParaRPr lang="en-US" sz="1400" dirty="0"/>
          </a:p>
          <a:p>
            <a:pPr indent="0" marL="0">
              <a:buNone/>
            </a:pPr>
            <a:r>
              <a:rPr lang="en-US" sz="1400" dirty="0">
                <a:solidFill>
                  <a:srgbClr val="1B1F23"/>
                </a:solidFill>
                <a:latin typeface="Calibri" pitchFamily="34" charset="0"/>
                <a:ea typeface="Calibri" pitchFamily="34" charset="-122"/>
                <a:cs typeface="Calibri" pitchFamily="34" charset="-120"/>
              </a:rPr>
              <a:t>Teaching Experience</a:t>
            </a:r>
            <a:endParaRPr lang="en-US" sz="1400" dirty="0"/>
          </a:p>
          <a:p>
            <a:pPr indent="0" marL="0">
              <a:buNone/>
            </a:pPr>
            <a:r>
              <a:rPr lang="en-US" sz="1400" dirty="0">
                <a:solidFill>
                  <a:srgbClr val="1B1F23"/>
                </a:solidFill>
                <a:latin typeface="Calibri" pitchFamily="34" charset="0"/>
                <a:ea typeface="Calibri" pitchFamily="34" charset="-122"/>
                <a:cs typeface="Calibri" pitchFamily="34" charset="-120"/>
              </a:rPr>
              <a:t>Teaching Practice (evidence)</a:t>
            </a:r>
            <a:endParaRPr lang="en-US" sz="1400" dirty="0"/>
          </a:p>
          <a:p>
            <a:pPr indent="0" marL="0">
              <a:buNone/>
            </a:pPr>
            <a:r>
              <a:rPr lang="en-US" sz="1400" dirty="0">
                <a:solidFill>
                  <a:srgbClr val="1B1F23"/>
                </a:solidFill>
                <a:latin typeface="Calibri" pitchFamily="34" charset="0"/>
                <a:ea typeface="Calibri" pitchFamily="34" charset="-122"/>
                <a:cs typeface="Calibri" pitchFamily="34" charset="-120"/>
              </a:rPr>
              <a:t>Assessment &amp; Impact</a:t>
            </a:r>
            <a:endParaRPr lang="en-US" sz="1400" dirty="0"/>
          </a:p>
          <a:p>
            <a:pPr indent="0" marL="0">
              <a:buNone/>
            </a:pPr>
            <a:r>
              <a:rPr lang="en-US" sz="1400" dirty="0">
                <a:solidFill>
                  <a:srgbClr val="1B1F23"/>
                </a:solidFill>
                <a:latin typeface="Calibri" pitchFamily="34" charset="0"/>
                <a:ea typeface="Calibri" pitchFamily="34" charset="-122"/>
                <a:cs typeface="Calibri" pitchFamily="34" charset="-120"/>
              </a:rPr>
              <a:t>CPD (attended + delivered)</a:t>
            </a:r>
            <a:endParaRPr lang="en-US" sz="1400" dirty="0"/>
          </a:p>
          <a:p>
            <a:pPr indent="0" marL="0">
              <a:buNone/>
            </a:pPr>
            <a:r>
              <a:rPr lang="en-US" sz="1400" dirty="0">
                <a:solidFill>
                  <a:srgbClr val="1B1F23"/>
                </a:solidFill>
                <a:latin typeface="Calibri" pitchFamily="34" charset="0"/>
                <a:ea typeface="Calibri" pitchFamily="34" charset="-122"/>
                <a:cs typeface="Calibri" pitchFamily="34" charset="-120"/>
              </a:rPr>
              <a:t>Leadership &amp; Collaboration</a:t>
            </a:r>
            <a:endParaRPr lang="en-US" sz="1400" dirty="0"/>
          </a:p>
          <a:p>
            <a:pPr indent="0" marL="0">
              <a:buNone/>
            </a:pPr>
            <a:r>
              <a:rPr lang="en-US" sz="1400" dirty="0">
                <a:solidFill>
                  <a:srgbClr val="1B1F23"/>
                </a:solidFill>
                <a:latin typeface="Calibri" pitchFamily="34" charset="0"/>
                <a:ea typeface="Calibri" pitchFamily="34" charset="-122"/>
                <a:cs typeface="Calibri" pitchFamily="34" charset="-120"/>
              </a:rPr>
              <a:t>Digital Tools &amp; Mastery</a:t>
            </a:r>
            <a:endParaRPr lang="en-US" sz="1400" dirty="0"/>
          </a:p>
          <a:p>
            <a:pPr indent="0" marL="0">
              <a:buNone/>
            </a:pPr>
            <a:r>
              <a:rPr lang="en-US" sz="1400" dirty="0">
                <a:solidFill>
                  <a:srgbClr val="1B1F23"/>
                </a:solidFill>
                <a:latin typeface="Calibri" pitchFamily="34" charset="0"/>
                <a:ea typeface="Calibri" pitchFamily="34" charset="-122"/>
                <a:cs typeface="Calibri" pitchFamily="34" charset="-120"/>
              </a:rPr>
              <a:t>Gallery (media proof) + Contact</a:t>
            </a:r>
            <a:endParaRPr lang="en-US" sz="1400" dirty="0"/>
          </a:p>
        </p:txBody>
      </p:sp>
      <p:sp>
        <p:nvSpPr>
          <p:cNvPr id="10" name="Shape 8"/>
          <p:cNvSpPr/>
          <p:nvPr/>
        </p:nvSpPr>
        <p:spPr>
          <a:xfrm>
            <a:off x="6903720" y="1874520"/>
            <a:ext cx="4693615" cy="3657600"/>
          </a:xfrm>
          <a:prstGeom prst="roundRect">
            <a:avLst/>
          </a:prstGeom>
          <a:solidFill>
            <a:srgbClr val="E9F5F3"/>
          </a:solidFill>
          <a:ln w="12700">
            <a:solidFill>
              <a:srgbClr val="D6DAE3"/>
            </a:solidFill>
            <a:prstDash val="solid"/>
          </a:ln>
          <a:effectLst>
            <a:outerShdw sx="100000" sy="100000" kx="0" ky="0" algn="bl" rotWithShape="0" blurRad="50800" dist="25400" dir="2700000">
              <a:srgbClr val="000000">
                <a:alpha val="12000"/>
              </a:srgbClr>
            </a:outerShdw>
          </a:effectLst>
        </p:spPr>
      </p:sp>
      <p:sp>
        <p:nvSpPr>
          <p:cNvPr id="11" name="Text 9"/>
          <p:cNvSpPr/>
          <p:nvPr/>
        </p:nvSpPr>
        <p:spPr>
          <a:xfrm>
            <a:off x="7132320" y="2057400"/>
            <a:ext cx="4236415" cy="320040"/>
          </a:xfrm>
          <a:prstGeom prst="rect">
            <a:avLst/>
          </a:prstGeom>
          <a:noFill/>
          <a:ln/>
        </p:spPr>
        <p:txBody>
          <a:bodyPr wrap="square" rtlCol="0" anchor="ctr"/>
          <a:lstStyle/>
          <a:p>
            <a:pPr indent="0" marL="0">
              <a:buNone/>
            </a:pPr>
            <a:r>
              <a:rPr lang="en-US" sz="1800" b="1" dirty="0">
                <a:solidFill>
                  <a:srgbClr val="0B1F3A"/>
                </a:solidFill>
                <a:latin typeface="Calibri" pitchFamily="34" charset="0"/>
                <a:ea typeface="Calibri" pitchFamily="34" charset="-122"/>
                <a:cs typeface="Calibri" pitchFamily="34" charset="-120"/>
              </a:rPr>
              <a:t>Rules of thumb</a:t>
            </a:r>
            <a:endParaRPr lang="en-US" sz="1800" dirty="0"/>
          </a:p>
        </p:txBody>
      </p:sp>
      <p:sp>
        <p:nvSpPr>
          <p:cNvPr id="12" name="Text 10"/>
          <p:cNvSpPr/>
          <p:nvPr/>
        </p:nvSpPr>
        <p:spPr>
          <a:xfrm>
            <a:off x="7159752" y="2514600"/>
            <a:ext cx="4144975" cy="2606040"/>
          </a:xfrm>
          <a:prstGeom prst="rect">
            <a:avLst/>
          </a:prstGeom>
          <a:noFill/>
          <a:ln/>
        </p:spPr>
        <p:txBody>
          <a:bodyPr wrap="square" rtlCol="0" anchor="t"/>
          <a:lstStyle/>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One page = one topic (don’t mix everything)</a:t>
            </a:r>
            <a:endParaRPr lang="en-US" sz="1400" dirty="0"/>
          </a:p>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Date every artefact (term + year)</a:t>
            </a:r>
            <a:endParaRPr lang="en-US" sz="1400" dirty="0"/>
          </a:p>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Use the same evidence template repeatedly</a:t>
            </a:r>
            <a:endParaRPr lang="en-US" sz="1400" dirty="0"/>
          </a:p>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Keep media light (mobile‑friendly)</a:t>
            </a:r>
            <a:endParaRPr lang="en-US" sz="1400" dirty="0"/>
          </a:p>
          <a:p>
            <a:pPr marL="228600" indent="-228600">
              <a:spcAft>
                <a:spcPts val="600"/>
              </a:spcAft>
              <a:buSzPct val="100000"/>
              <a:buChar char="•"/>
            </a:pPr>
            <a:r>
              <a:rPr lang="en-US" sz="1400" dirty="0">
                <a:solidFill>
                  <a:srgbClr val="1B1F23"/>
                </a:solidFill>
                <a:latin typeface="Calibri" pitchFamily="34" charset="0"/>
                <a:ea typeface="Calibri" pitchFamily="34" charset="-122"/>
                <a:cs typeface="Calibri" pitchFamily="34" charset="-120"/>
              </a:rPr>
              <a:t>Public vs Internal versions (privacy)</a:t>
            </a:r>
            <a:endParaRPr lang="en-US" sz="1400" dirty="0"/>
          </a:p>
        </p:txBody>
      </p:sp>
      <p:sp>
        <p:nvSpPr>
          <p:cNvPr id="13" name="Text 11"/>
          <p:cNvSpPr/>
          <p:nvPr/>
        </p:nvSpPr>
        <p:spPr>
          <a:xfrm>
            <a:off x="594360" y="5623560"/>
            <a:ext cx="11002975" cy="320040"/>
          </a:xfrm>
          <a:prstGeom prst="rect">
            <a:avLst/>
          </a:prstGeom>
          <a:noFill/>
          <a:ln/>
        </p:spPr>
        <p:txBody>
          <a:bodyPr wrap="square" rtlCol="0" anchor="ctr"/>
          <a:lstStyle/>
          <a:p>
            <a:pPr indent="0" marL="0">
              <a:buNone/>
            </a:pPr>
            <a:r>
              <a:rPr lang="en-US" sz="1200" dirty="0">
                <a:solidFill>
                  <a:srgbClr val="6B7280"/>
                </a:solidFill>
                <a:latin typeface="Calibri" pitchFamily="34" charset="0"/>
                <a:ea typeface="Calibri" pitchFamily="34" charset="-122"/>
                <a:cs typeface="Calibri" pitchFamily="34" charset="-120"/>
              </a:rPr>
              <a:t>If you only do 5 pages: Home • Practice • Impact • CPD • Leadership</a:t>
            </a:r>
            <a:endParaRPr lang="en-US" sz="1200" dirty="0"/>
          </a:p>
        </p:txBody>
      </p:sp>
      <p:sp>
        <p:nvSpPr>
          <p:cNvPr id="14" name="Shape 12"/>
          <p:cNvSpPr/>
          <p:nvPr/>
        </p:nvSpPr>
        <p:spPr>
          <a:xfrm>
            <a:off x="0" y="6565392"/>
            <a:ext cx="12191695" cy="292608"/>
          </a:xfrm>
          <a:prstGeom prst="rect">
            <a:avLst/>
          </a:prstGeom>
          <a:solidFill>
            <a:srgbClr val="F5F7FA"/>
          </a:solidFill>
          <a:ln w="12700">
            <a:solidFill>
              <a:srgbClr val="F5F7FA"/>
            </a:solidFill>
            <a:prstDash val="solid"/>
          </a:ln>
        </p:spPr>
      </p:sp>
      <p:sp>
        <p:nvSpPr>
          <p:cNvPr id="15" name="Text 13"/>
          <p:cNvSpPr/>
          <p:nvPr/>
        </p:nvSpPr>
        <p:spPr>
          <a:xfrm>
            <a:off x="594360" y="6620256"/>
            <a:ext cx="11002975" cy="201168"/>
          </a:xfrm>
          <a:prstGeom prst="rect">
            <a:avLst/>
          </a:prstGeom>
          <a:noFill/>
          <a:ln/>
        </p:spPr>
        <p:txBody>
          <a:bodyPr wrap="square" rtlCol="0" anchor="ctr"/>
          <a:lstStyle/>
          <a:p>
            <a:pPr indent="0" marL="0">
              <a:buNone/>
            </a:pPr>
            <a:r>
              <a:rPr lang="en-US" sz="1000" dirty="0">
                <a:solidFill>
                  <a:srgbClr val="6B7280"/>
                </a:solidFill>
                <a:latin typeface="Calibri" pitchFamily="34" charset="0"/>
                <a:ea typeface="Calibri" pitchFamily="34" charset="-122"/>
                <a:cs typeface="Calibri" pitchFamily="34" charset="-120"/>
              </a:rPr>
              <a:t>Developing a Digital Teaching Portfolio (Zaria–Kaduna, Kaduna State)</a:t>
            </a:r>
            <a:endParaRPr lang="en-US" sz="1000" dirty="0"/>
          </a:p>
        </p:txBody>
      </p:sp>
      <p:sp>
        <p:nvSpPr>
          <p:cNvPr id="16" name="Text 14"/>
          <p:cNvSpPr/>
          <p:nvPr/>
        </p:nvSpPr>
        <p:spPr>
          <a:xfrm>
            <a:off x="10682935" y="6620256"/>
            <a:ext cx="914400" cy="201168"/>
          </a:xfrm>
          <a:prstGeom prst="rect">
            <a:avLst/>
          </a:prstGeom>
          <a:noFill/>
          <a:ln/>
        </p:spPr>
        <p:txBody>
          <a:bodyPr wrap="square" rtlCol="0" anchor="ctr"/>
          <a:lstStyle/>
          <a:p>
            <a:pPr algn="r" indent="0" marL="0">
              <a:buNone/>
            </a:pPr>
            <a:r>
              <a:rPr lang="en-US" sz="1000" dirty="0">
                <a:solidFill>
                  <a:srgbClr val="6B7280"/>
                </a:solidFill>
                <a:latin typeface="Calibri" pitchFamily="34" charset="0"/>
                <a:ea typeface="Calibri" pitchFamily="34" charset="-122"/>
                <a:cs typeface="Calibri" pitchFamily="34" charset="-120"/>
              </a:rPr>
              <a:t>6/20</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0B1F3A"/>
          </a:solidFill>
          <a:ln w="12700">
            <a:solidFill>
              <a:srgbClr val="0B1F3A"/>
            </a:solidFill>
            <a:prstDash val="solid"/>
          </a:ln>
        </p:spPr>
      </p:sp>
      <p:sp>
        <p:nvSpPr>
          <p:cNvPr id="3" name="Text 1"/>
          <p:cNvSpPr/>
          <p:nvPr/>
        </p:nvSpPr>
        <p:spPr>
          <a:xfrm>
            <a:off x="594360" y="109728"/>
            <a:ext cx="6979615" cy="320040"/>
          </a:xfrm>
          <a:prstGeom prst="rect">
            <a:avLst/>
          </a:prstGeom>
          <a:noFill/>
          <a:ln/>
        </p:spPr>
        <p:txBody>
          <a:bodyPr wrap="square" rtlCol="0" anchor="ctr"/>
          <a:lstStyle/>
          <a:p>
            <a:pPr indent="0" marL="0">
              <a:buNone/>
            </a:pPr>
            <a:r>
              <a:rPr lang="en-US" sz="1800" b="1" dirty="0">
                <a:solidFill>
                  <a:srgbClr val="FFFFFF"/>
                </a:solidFill>
                <a:latin typeface="Calibri" pitchFamily="34" charset="0"/>
                <a:ea typeface="Calibri" pitchFamily="34" charset="-122"/>
                <a:cs typeface="Calibri" pitchFamily="34" charset="-120"/>
              </a:rPr>
              <a:t>Developing a Digital Teaching Portfolio</a:t>
            </a:r>
            <a:endParaRPr lang="en-US" sz="1800" dirty="0"/>
          </a:p>
        </p:txBody>
      </p:sp>
      <p:sp>
        <p:nvSpPr>
          <p:cNvPr id="4" name="Text 2"/>
          <p:cNvSpPr/>
          <p:nvPr/>
        </p:nvSpPr>
        <p:spPr>
          <a:xfrm>
            <a:off x="7756855" y="128016"/>
            <a:ext cx="3840480" cy="320040"/>
          </a:xfrm>
          <a:prstGeom prst="rect">
            <a:avLst/>
          </a:prstGeom>
          <a:noFill/>
          <a:ln/>
        </p:spPr>
        <p:txBody>
          <a:bodyPr wrap="square" rtlCol="0" anchor="ctr"/>
          <a:lstStyle/>
          <a:p>
            <a:pPr algn="r" indent="0" marL="0">
              <a:buNone/>
            </a:pPr>
            <a:r>
              <a:rPr lang="en-US" sz="1200" dirty="0">
                <a:solidFill>
                  <a:srgbClr val="E9F5F3"/>
                </a:solidFill>
                <a:latin typeface="Calibri" pitchFamily="34" charset="0"/>
                <a:ea typeface="Calibri" pitchFamily="34" charset="-122"/>
                <a:cs typeface="Calibri" pitchFamily="34" charset="-120"/>
              </a:rPr>
              <a:t>Evidence logic</a:t>
            </a:r>
            <a:endParaRPr lang="en-US" sz="1200" dirty="0"/>
          </a:p>
        </p:txBody>
      </p:sp>
      <p:sp>
        <p:nvSpPr>
          <p:cNvPr id="5" name="Text 3"/>
          <p:cNvSpPr/>
          <p:nvPr/>
        </p:nvSpPr>
        <p:spPr>
          <a:xfrm>
            <a:off x="594360" y="713232"/>
            <a:ext cx="11002975" cy="438912"/>
          </a:xfrm>
          <a:prstGeom prst="rect">
            <a:avLst/>
          </a:prstGeom>
          <a:noFill/>
          <a:ln/>
        </p:spPr>
        <p:txBody>
          <a:bodyPr wrap="square" rtlCol="0" anchor="ctr"/>
          <a:lstStyle/>
          <a:p>
            <a:pPr indent="0" marL="0">
              <a:buNone/>
            </a:pPr>
            <a:r>
              <a:rPr lang="en-US" sz="2800" b="1" dirty="0">
                <a:solidFill>
                  <a:srgbClr val="1B1F23"/>
                </a:solidFill>
                <a:latin typeface="Calibri" pitchFamily="34" charset="0"/>
                <a:ea typeface="Calibri" pitchFamily="34" charset="-122"/>
                <a:cs typeface="Calibri" pitchFamily="34" charset="-120"/>
              </a:rPr>
              <a:t>The evidence triangle</a:t>
            </a:r>
            <a:endParaRPr lang="en-US" sz="2800" dirty="0"/>
          </a:p>
        </p:txBody>
      </p:sp>
      <p:sp>
        <p:nvSpPr>
          <p:cNvPr id="6" name="Text 4"/>
          <p:cNvSpPr/>
          <p:nvPr/>
        </p:nvSpPr>
        <p:spPr>
          <a:xfrm>
            <a:off x="594360" y="1170432"/>
            <a:ext cx="11002975" cy="411480"/>
          </a:xfrm>
          <a:prstGeom prst="rect">
            <a:avLst/>
          </a:prstGeom>
          <a:noFill/>
          <a:ln/>
        </p:spPr>
        <p:txBody>
          <a:bodyPr wrap="square" rtlCol="0" anchor="ctr"/>
          <a:lstStyle/>
          <a:p>
            <a:pPr indent="0" marL="0">
              <a:buNone/>
            </a:pPr>
            <a:r>
              <a:rPr lang="en-US" sz="1400" dirty="0">
                <a:solidFill>
                  <a:srgbClr val="6B7280"/>
                </a:solidFill>
                <a:latin typeface="Calibri" pitchFamily="34" charset="0"/>
                <a:ea typeface="Calibri" pitchFamily="34" charset="-122"/>
                <a:cs typeface="Calibri" pitchFamily="34" charset="-120"/>
              </a:rPr>
              <a:t>Strong portfolios connect artefacts to outcomes and learning.</a:t>
            </a:r>
            <a:endParaRPr lang="en-US" sz="1400" dirty="0"/>
          </a:p>
        </p:txBody>
      </p:sp>
      <p:sp>
        <p:nvSpPr>
          <p:cNvPr id="7" name="Shape 5"/>
          <p:cNvSpPr/>
          <p:nvPr/>
        </p:nvSpPr>
        <p:spPr>
          <a:xfrm>
            <a:off x="6095848" y="2542032"/>
            <a:ext cx="-1737360" cy="2121408"/>
          </a:xfrm>
          <a:prstGeom prst="line">
            <a:avLst/>
          </a:prstGeom>
          <a:noFill/>
          <a:ln w="25400">
            <a:solidFill>
              <a:srgbClr val="93A4B7"/>
            </a:solidFill>
            <a:prstDash val="solid"/>
            <a:headEnd type="none"/>
            <a:tailEnd type="triangle"/>
          </a:ln>
        </p:spPr>
      </p:sp>
      <p:sp>
        <p:nvSpPr>
          <p:cNvPr id="8" name="Shape 6"/>
          <p:cNvSpPr/>
          <p:nvPr/>
        </p:nvSpPr>
        <p:spPr>
          <a:xfrm>
            <a:off x="4769968" y="4846320"/>
            <a:ext cx="2651760" cy="0"/>
          </a:xfrm>
          <a:prstGeom prst="line">
            <a:avLst/>
          </a:prstGeom>
          <a:noFill/>
          <a:ln w="25400">
            <a:solidFill>
              <a:srgbClr val="93A4B7"/>
            </a:solidFill>
            <a:prstDash val="solid"/>
            <a:headEnd type="none"/>
            <a:tailEnd type="triangle"/>
          </a:ln>
        </p:spPr>
      </p:sp>
      <p:sp>
        <p:nvSpPr>
          <p:cNvPr id="9" name="Shape 7"/>
          <p:cNvSpPr/>
          <p:nvPr/>
        </p:nvSpPr>
        <p:spPr>
          <a:xfrm>
            <a:off x="7833208" y="4663440"/>
            <a:ext cx="-1737360" cy="-2121408"/>
          </a:xfrm>
          <a:prstGeom prst="line">
            <a:avLst/>
          </a:prstGeom>
          <a:noFill/>
          <a:ln w="25400">
            <a:solidFill>
              <a:srgbClr val="93A4B7"/>
            </a:solidFill>
            <a:prstDash val="solid"/>
            <a:headEnd type="none"/>
            <a:tailEnd type="triangle"/>
          </a:ln>
        </p:spPr>
      </p:sp>
      <p:sp>
        <p:nvSpPr>
          <p:cNvPr id="10" name="Shape 8"/>
          <p:cNvSpPr/>
          <p:nvPr/>
        </p:nvSpPr>
        <p:spPr>
          <a:xfrm>
            <a:off x="5135728" y="1783080"/>
            <a:ext cx="1920240" cy="1005840"/>
          </a:xfrm>
          <a:prstGeom prst="ellipse">
            <a:avLst/>
          </a:prstGeom>
          <a:solidFill>
            <a:srgbClr val="E9F5F3"/>
          </a:solidFill>
          <a:ln w="12700">
            <a:solidFill>
              <a:srgbClr val="C7D2E3"/>
            </a:solidFill>
            <a:prstDash val="solid"/>
          </a:ln>
          <a:effectLst>
            <a:outerShdw sx="100000" sy="100000" kx="0" ky="0" algn="bl" rotWithShape="0" blurRad="50800" dist="20320" dir="2700000">
              <a:srgbClr val="000000">
                <a:alpha val="10000"/>
              </a:srgbClr>
            </a:outerShdw>
          </a:effectLst>
        </p:spPr>
      </p:sp>
      <p:sp>
        <p:nvSpPr>
          <p:cNvPr id="11" name="Text 9"/>
          <p:cNvSpPr/>
          <p:nvPr/>
        </p:nvSpPr>
        <p:spPr>
          <a:xfrm>
            <a:off x="5181448" y="1874520"/>
            <a:ext cx="1828800" cy="822960"/>
          </a:xfrm>
          <a:prstGeom prst="rect">
            <a:avLst/>
          </a:prstGeom>
          <a:noFill/>
          <a:ln/>
        </p:spPr>
        <p:txBody>
          <a:bodyPr wrap="square" rtlCol="0" anchor="ctr"/>
          <a:lstStyle/>
          <a:p>
            <a:pPr algn="ctr" indent="0" marL="0">
              <a:buNone/>
            </a:pPr>
            <a:r>
              <a:rPr lang="en-US" sz="1600" b="1" dirty="0">
                <a:solidFill>
                  <a:srgbClr val="0B1F3A"/>
                </a:solidFill>
                <a:latin typeface="Calibri" pitchFamily="34" charset="0"/>
                <a:ea typeface="Calibri" pitchFamily="34" charset="-122"/>
                <a:cs typeface="Calibri" pitchFamily="34" charset="-120"/>
              </a:rPr>
              <a:t>Artefact</a:t>
            </a:r>
            <a:endParaRPr lang="en-US" sz="1600" dirty="0"/>
          </a:p>
          <a:p>
            <a:pPr algn="ctr" indent="0" marL="0">
              <a:buNone/>
            </a:pPr>
            <a:r>
              <a:rPr lang="en-US" sz="1600" b="1" dirty="0">
                <a:solidFill>
                  <a:srgbClr val="0B1F3A"/>
                </a:solidFill>
                <a:latin typeface="Calibri" pitchFamily="34" charset="0"/>
                <a:ea typeface="Calibri" pitchFamily="34" charset="-122"/>
                <a:cs typeface="Calibri" pitchFamily="34" charset="-120"/>
              </a:rPr>
              <a:t>(what you did)</a:t>
            </a:r>
            <a:endParaRPr lang="en-US" sz="1600" dirty="0"/>
          </a:p>
        </p:txBody>
      </p:sp>
      <p:sp>
        <p:nvSpPr>
          <p:cNvPr id="12" name="Shape 10"/>
          <p:cNvSpPr/>
          <p:nvPr/>
        </p:nvSpPr>
        <p:spPr>
          <a:xfrm>
            <a:off x="3306928" y="4251960"/>
            <a:ext cx="1920240" cy="1005840"/>
          </a:xfrm>
          <a:prstGeom prst="ellipse">
            <a:avLst/>
          </a:prstGeom>
          <a:solidFill>
            <a:srgbClr val="FFFFFF"/>
          </a:solidFill>
          <a:ln w="12700">
            <a:solidFill>
              <a:srgbClr val="C7D2E3"/>
            </a:solidFill>
            <a:prstDash val="solid"/>
          </a:ln>
          <a:effectLst>
            <a:outerShdw sx="100000" sy="100000" kx="0" ky="0" algn="bl" rotWithShape="0" blurRad="50800" dist="20320" dir="2700000">
              <a:srgbClr val="000000">
                <a:alpha val="10000"/>
              </a:srgbClr>
            </a:outerShdw>
          </a:effectLst>
        </p:spPr>
      </p:sp>
      <p:sp>
        <p:nvSpPr>
          <p:cNvPr id="13" name="Text 11"/>
          <p:cNvSpPr/>
          <p:nvPr/>
        </p:nvSpPr>
        <p:spPr>
          <a:xfrm>
            <a:off x="3352648" y="4343400"/>
            <a:ext cx="1828800" cy="822960"/>
          </a:xfrm>
          <a:prstGeom prst="rect">
            <a:avLst/>
          </a:prstGeom>
          <a:noFill/>
          <a:ln/>
        </p:spPr>
        <p:txBody>
          <a:bodyPr wrap="square" rtlCol="0" anchor="ctr"/>
          <a:lstStyle/>
          <a:p>
            <a:pPr algn="ctr" indent="0" marL="0">
              <a:buNone/>
            </a:pPr>
            <a:r>
              <a:rPr lang="en-US" sz="1600" b="1" dirty="0">
                <a:solidFill>
                  <a:srgbClr val="0B1F3A"/>
                </a:solidFill>
                <a:latin typeface="Calibri" pitchFamily="34" charset="0"/>
                <a:ea typeface="Calibri" pitchFamily="34" charset="-122"/>
                <a:cs typeface="Calibri" pitchFamily="34" charset="-120"/>
              </a:rPr>
              <a:t>Impact</a:t>
            </a:r>
            <a:endParaRPr lang="en-US" sz="1600" dirty="0"/>
          </a:p>
          <a:p>
            <a:pPr algn="ctr" indent="0" marL="0">
              <a:buNone/>
            </a:pPr>
            <a:r>
              <a:rPr lang="en-US" sz="1600" b="1" dirty="0">
                <a:solidFill>
                  <a:srgbClr val="0B1F3A"/>
                </a:solidFill>
                <a:latin typeface="Calibri" pitchFamily="34" charset="0"/>
                <a:ea typeface="Calibri" pitchFamily="34" charset="-122"/>
                <a:cs typeface="Calibri" pitchFamily="34" charset="-120"/>
              </a:rPr>
              <a:t>(what changed)</a:t>
            </a:r>
            <a:endParaRPr lang="en-US" sz="1600" dirty="0"/>
          </a:p>
        </p:txBody>
      </p:sp>
      <p:sp>
        <p:nvSpPr>
          <p:cNvPr id="14" name="Shape 12"/>
          <p:cNvSpPr/>
          <p:nvPr/>
        </p:nvSpPr>
        <p:spPr>
          <a:xfrm>
            <a:off x="6964528" y="4251960"/>
            <a:ext cx="1920240" cy="1005840"/>
          </a:xfrm>
          <a:prstGeom prst="ellipse">
            <a:avLst/>
          </a:prstGeom>
          <a:solidFill>
            <a:srgbClr val="FFFFFF"/>
          </a:solidFill>
          <a:ln w="12700">
            <a:solidFill>
              <a:srgbClr val="C7D2E3"/>
            </a:solidFill>
            <a:prstDash val="solid"/>
          </a:ln>
          <a:effectLst>
            <a:outerShdw sx="100000" sy="100000" kx="0" ky="0" algn="bl" rotWithShape="0" blurRad="50800" dist="20320" dir="2700000">
              <a:srgbClr val="000000">
                <a:alpha val="10000"/>
              </a:srgbClr>
            </a:outerShdw>
          </a:effectLst>
        </p:spPr>
      </p:sp>
      <p:sp>
        <p:nvSpPr>
          <p:cNvPr id="15" name="Text 13"/>
          <p:cNvSpPr/>
          <p:nvPr/>
        </p:nvSpPr>
        <p:spPr>
          <a:xfrm>
            <a:off x="7010248" y="4343400"/>
            <a:ext cx="1828800" cy="822960"/>
          </a:xfrm>
          <a:prstGeom prst="rect">
            <a:avLst/>
          </a:prstGeom>
          <a:noFill/>
          <a:ln/>
        </p:spPr>
        <p:txBody>
          <a:bodyPr wrap="square" rtlCol="0" anchor="ctr"/>
          <a:lstStyle/>
          <a:p>
            <a:pPr algn="ctr" indent="0" marL="0">
              <a:buNone/>
            </a:pPr>
            <a:r>
              <a:rPr lang="en-US" sz="1600" b="1" dirty="0">
                <a:solidFill>
                  <a:srgbClr val="0B1F3A"/>
                </a:solidFill>
                <a:latin typeface="Calibri" pitchFamily="34" charset="0"/>
                <a:ea typeface="Calibri" pitchFamily="34" charset="-122"/>
                <a:cs typeface="Calibri" pitchFamily="34" charset="-120"/>
              </a:rPr>
              <a:t>Reflection</a:t>
            </a:r>
            <a:endParaRPr lang="en-US" sz="1600" dirty="0"/>
          </a:p>
          <a:p>
            <a:pPr algn="ctr" indent="0" marL="0">
              <a:buNone/>
            </a:pPr>
            <a:r>
              <a:rPr lang="en-US" sz="1600" b="1" dirty="0">
                <a:solidFill>
                  <a:srgbClr val="0B1F3A"/>
                </a:solidFill>
                <a:latin typeface="Calibri" pitchFamily="34" charset="0"/>
                <a:ea typeface="Calibri" pitchFamily="34" charset="-122"/>
                <a:cs typeface="Calibri" pitchFamily="34" charset="-120"/>
              </a:rPr>
              <a:t>(what you learned)</a:t>
            </a:r>
            <a:endParaRPr lang="en-US" sz="1600" dirty="0"/>
          </a:p>
        </p:txBody>
      </p:sp>
      <p:sp>
        <p:nvSpPr>
          <p:cNvPr id="16" name="Shape 14"/>
          <p:cNvSpPr/>
          <p:nvPr/>
        </p:nvSpPr>
        <p:spPr>
          <a:xfrm>
            <a:off x="594360" y="5486400"/>
            <a:ext cx="11002975" cy="685800"/>
          </a:xfrm>
          <a:prstGeom prst="roundRect">
            <a:avLst/>
          </a:prstGeom>
          <a:solidFill>
            <a:srgbClr val="F5F7FA"/>
          </a:solidFill>
          <a:ln w="12700">
            <a:solidFill>
              <a:srgbClr val="D6DAE3"/>
            </a:solidFill>
            <a:prstDash val="solid"/>
          </a:ln>
          <a:effectLst>
            <a:outerShdw sx="100000" sy="100000" kx="0" ky="0" algn="bl" rotWithShape="0" blurRad="50800" dist="25400" dir="2700000">
              <a:srgbClr val="000000">
                <a:alpha val="12000"/>
              </a:srgbClr>
            </a:outerShdw>
          </a:effectLst>
        </p:spPr>
      </p:sp>
      <p:sp>
        <p:nvSpPr>
          <p:cNvPr id="17" name="Text 15"/>
          <p:cNvSpPr/>
          <p:nvPr/>
        </p:nvSpPr>
        <p:spPr>
          <a:xfrm>
            <a:off x="914400" y="5596128"/>
            <a:ext cx="10362895" cy="457200"/>
          </a:xfrm>
          <a:prstGeom prst="rect">
            <a:avLst/>
          </a:prstGeom>
          <a:noFill/>
          <a:ln/>
        </p:spPr>
        <p:txBody>
          <a:bodyPr wrap="square" rtlCol="0" anchor="ctr"/>
          <a:lstStyle/>
          <a:p>
            <a:pPr indent="0" marL="0">
              <a:buNone/>
            </a:pPr>
            <a:r>
              <a:rPr lang="en-US" sz="1600" dirty="0">
                <a:solidFill>
                  <a:srgbClr val="1B1F23"/>
                </a:solidFill>
                <a:latin typeface="Calibri" pitchFamily="34" charset="0"/>
                <a:ea typeface="Calibri" pitchFamily="34" charset="-122"/>
                <a:cs typeface="Calibri" pitchFamily="34" charset="-120"/>
              </a:rPr>
              <a:t>Quick test: If you remove your name, can someone still understand what happened and why it mattered?</a:t>
            </a:r>
            <a:endParaRPr lang="en-US" sz="1600" dirty="0"/>
          </a:p>
        </p:txBody>
      </p:sp>
      <p:sp>
        <p:nvSpPr>
          <p:cNvPr id="18" name="Shape 16"/>
          <p:cNvSpPr/>
          <p:nvPr/>
        </p:nvSpPr>
        <p:spPr>
          <a:xfrm>
            <a:off x="0" y="6565392"/>
            <a:ext cx="12191695" cy="292608"/>
          </a:xfrm>
          <a:prstGeom prst="rect">
            <a:avLst/>
          </a:prstGeom>
          <a:solidFill>
            <a:srgbClr val="F5F7FA"/>
          </a:solidFill>
          <a:ln w="12700">
            <a:solidFill>
              <a:srgbClr val="F5F7FA"/>
            </a:solidFill>
            <a:prstDash val="solid"/>
          </a:ln>
        </p:spPr>
      </p:sp>
      <p:sp>
        <p:nvSpPr>
          <p:cNvPr id="19" name="Text 17"/>
          <p:cNvSpPr/>
          <p:nvPr/>
        </p:nvSpPr>
        <p:spPr>
          <a:xfrm>
            <a:off x="594360" y="6620256"/>
            <a:ext cx="11002975" cy="201168"/>
          </a:xfrm>
          <a:prstGeom prst="rect">
            <a:avLst/>
          </a:prstGeom>
          <a:noFill/>
          <a:ln/>
        </p:spPr>
        <p:txBody>
          <a:bodyPr wrap="square" rtlCol="0" anchor="ctr"/>
          <a:lstStyle/>
          <a:p>
            <a:pPr indent="0" marL="0">
              <a:buNone/>
            </a:pPr>
            <a:r>
              <a:rPr lang="en-US" sz="1000" dirty="0">
                <a:solidFill>
                  <a:srgbClr val="6B7280"/>
                </a:solidFill>
                <a:latin typeface="Calibri" pitchFamily="34" charset="0"/>
                <a:ea typeface="Calibri" pitchFamily="34" charset="-122"/>
                <a:cs typeface="Calibri" pitchFamily="34" charset="-120"/>
              </a:rPr>
              <a:t>Developing a Digital Teaching Portfolio (Zaria–Kaduna, Kaduna State)</a:t>
            </a:r>
            <a:endParaRPr lang="en-US" sz="1000" dirty="0"/>
          </a:p>
        </p:txBody>
      </p:sp>
      <p:sp>
        <p:nvSpPr>
          <p:cNvPr id="20" name="Text 18"/>
          <p:cNvSpPr/>
          <p:nvPr/>
        </p:nvSpPr>
        <p:spPr>
          <a:xfrm>
            <a:off x="10682935" y="6620256"/>
            <a:ext cx="914400" cy="201168"/>
          </a:xfrm>
          <a:prstGeom prst="rect">
            <a:avLst/>
          </a:prstGeom>
          <a:noFill/>
          <a:ln/>
        </p:spPr>
        <p:txBody>
          <a:bodyPr wrap="square" rtlCol="0" anchor="ctr"/>
          <a:lstStyle/>
          <a:p>
            <a:pPr algn="r" indent="0" marL="0">
              <a:buNone/>
            </a:pPr>
            <a:r>
              <a:rPr lang="en-US" sz="1000" dirty="0">
                <a:solidFill>
                  <a:srgbClr val="6B7280"/>
                </a:solidFill>
                <a:latin typeface="Calibri" pitchFamily="34" charset="0"/>
                <a:ea typeface="Calibri" pitchFamily="34" charset="-122"/>
                <a:cs typeface="Calibri" pitchFamily="34" charset="-120"/>
              </a:rPr>
              <a:t>7/20</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0B1F3A"/>
          </a:solidFill>
          <a:ln w="12700">
            <a:solidFill>
              <a:srgbClr val="0B1F3A"/>
            </a:solidFill>
            <a:prstDash val="solid"/>
          </a:ln>
        </p:spPr>
      </p:sp>
      <p:sp>
        <p:nvSpPr>
          <p:cNvPr id="3" name="Text 1"/>
          <p:cNvSpPr/>
          <p:nvPr/>
        </p:nvSpPr>
        <p:spPr>
          <a:xfrm>
            <a:off x="594360" y="109728"/>
            <a:ext cx="6979615" cy="320040"/>
          </a:xfrm>
          <a:prstGeom prst="rect">
            <a:avLst/>
          </a:prstGeom>
          <a:noFill/>
          <a:ln/>
        </p:spPr>
        <p:txBody>
          <a:bodyPr wrap="square" rtlCol="0" anchor="ctr"/>
          <a:lstStyle/>
          <a:p>
            <a:pPr indent="0" marL="0">
              <a:buNone/>
            </a:pPr>
            <a:r>
              <a:rPr lang="en-US" sz="1800" b="1" dirty="0">
                <a:solidFill>
                  <a:srgbClr val="FFFFFF"/>
                </a:solidFill>
                <a:latin typeface="Calibri" pitchFamily="34" charset="0"/>
                <a:ea typeface="Calibri" pitchFamily="34" charset="-122"/>
                <a:cs typeface="Calibri" pitchFamily="34" charset="-120"/>
              </a:rPr>
              <a:t>Developing a Digital Teaching Portfolio</a:t>
            </a:r>
            <a:endParaRPr lang="en-US" sz="1800" dirty="0"/>
          </a:p>
        </p:txBody>
      </p:sp>
      <p:sp>
        <p:nvSpPr>
          <p:cNvPr id="4" name="Text 2"/>
          <p:cNvSpPr/>
          <p:nvPr/>
        </p:nvSpPr>
        <p:spPr>
          <a:xfrm>
            <a:off x="7756855" y="128016"/>
            <a:ext cx="3840480" cy="320040"/>
          </a:xfrm>
          <a:prstGeom prst="rect">
            <a:avLst/>
          </a:prstGeom>
          <a:noFill/>
          <a:ln/>
        </p:spPr>
        <p:txBody>
          <a:bodyPr wrap="square" rtlCol="0" anchor="ctr"/>
          <a:lstStyle/>
          <a:p>
            <a:pPr algn="r" indent="0" marL="0">
              <a:buNone/>
            </a:pPr>
            <a:r>
              <a:rPr lang="en-US" sz="1200" dirty="0">
                <a:solidFill>
                  <a:srgbClr val="E9F5F3"/>
                </a:solidFill>
                <a:latin typeface="Calibri" pitchFamily="34" charset="0"/>
                <a:ea typeface="Calibri" pitchFamily="34" charset="-122"/>
                <a:cs typeface="Calibri" pitchFamily="34" charset="-120"/>
              </a:rPr>
              <a:t>Examples</a:t>
            </a:r>
            <a:endParaRPr lang="en-US" sz="1200" dirty="0"/>
          </a:p>
        </p:txBody>
      </p:sp>
      <p:sp>
        <p:nvSpPr>
          <p:cNvPr id="5" name="Text 3"/>
          <p:cNvSpPr/>
          <p:nvPr/>
        </p:nvSpPr>
        <p:spPr>
          <a:xfrm>
            <a:off x="594360" y="713232"/>
            <a:ext cx="11002975" cy="438912"/>
          </a:xfrm>
          <a:prstGeom prst="rect">
            <a:avLst/>
          </a:prstGeom>
          <a:noFill/>
          <a:ln/>
        </p:spPr>
        <p:txBody>
          <a:bodyPr wrap="square" rtlCol="0" anchor="ctr"/>
          <a:lstStyle/>
          <a:p>
            <a:pPr indent="0" marL="0">
              <a:buNone/>
            </a:pPr>
            <a:r>
              <a:rPr lang="en-US" sz="2800" b="1" dirty="0">
                <a:solidFill>
                  <a:srgbClr val="1B1F23"/>
                </a:solidFill>
                <a:latin typeface="Calibri" pitchFamily="34" charset="0"/>
                <a:ea typeface="Calibri" pitchFamily="34" charset="-122"/>
                <a:cs typeface="Calibri" pitchFamily="34" charset="-120"/>
              </a:rPr>
              <a:t>Two examples: good vs messy</a:t>
            </a:r>
            <a:endParaRPr lang="en-US" sz="2800" dirty="0"/>
          </a:p>
        </p:txBody>
      </p:sp>
      <p:sp>
        <p:nvSpPr>
          <p:cNvPr id="6" name="Text 4"/>
          <p:cNvSpPr/>
          <p:nvPr/>
        </p:nvSpPr>
        <p:spPr>
          <a:xfrm>
            <a:off x="594360" y="1170432"/>
            <a:ext cx="11002975" cy="411480"/>
          </a:xfrm>
          <a:prstGeom prst="rect">
            <a:avLst/>
          </a:prstGeom>
          <a:noFill/>
          <a:ln/>
        </p:spPr>
        <p:txBody>
          <a:bodyPr wrap="square" rtlCol="0" anchor="ctr"/>
          <a:lstStyle/>
          <a:p>
            <a:pPr indent="0" marL="0">
              <a:buNone/>
            </a:pPr>
            <a:r>
              <a:rPr lang="en-US" sz="1400" dirty="0">
                <a:solidFill>
                  <a:srgbClr val="6B7280"/>
                </a:solidFill>
                <a:latin typeface="Calibri" pitchFamily="34" charset="0"/>
                <a:ea typeface="Calibri" pitchFamily="34" charset="-122"/>
                <a:cs typeface="Calibri" pitchFamily="34" charset="-120"/>
              </a:rPr>
              <a:t>Same teacher… different organisation. Which one would you trust?</a:t>
            </a:r>
            <a:endParaRPr lang="en-US" sz="1400" dirty="0"/>
          </a:p>
        </p:txBody>
      </p:sp>
      <p:sp>
        <p:nvSpPr>
          <p:cNvPr id="7" name="Shape 5"/>
          <p:cNvSpPr/>
          <p:nvPr/>
        </p:nvSpPr>
        <p:spPr>
          <a:xfrm>
            <a:off x="594360" y="1828800"/>
            <a:ext cx="5181448" cy="3657600"/>
          </a:xfrm>
          <a:prstGeom prst="roundRect">
            <a:avLst/>
          </a:prstGeom>
          <a:solidFill>
            <a:srgbClr val="FFFFFF"/>
          </a:solidFill>
          <a:ln w="12700">
            <a:solidFill>
              <a:srgbClr val="D6DAE3"/>
            </a:solidFill>
            <a:prstDash val="solid"/>
          </a:ln>
          <a:effectLst>
            <a:outerShdw sx="100000" sy="100000" kx="0" ky="0" algn="bl" rotWithShape="0" blurRad="50800" dist="25400" dir="2700000">
              <a:srgbClr val="000000">
                <a:alpha val="12000"/>
              </a:srgbClr>
            </a:outerShdw>
          </a:effectLst>
        </p:spPr>
      </p:sp>
      <p:sp>
        <p:nvSpPr>
          <p:cNvPr id="8" name="Shape 6"/>
          <p:cNvSpPr/>
          <p:nvPr/>
        </p:nvSpPr>
        <p:spPr>
          <a:xfrm>
            <a:off x="822960" y="2011680"/>
            <a:ext cx="2011680" cy="347472"/>
          </a:xfrm>
          <a:prstGeom prst="roundRect">
            <a:avLst/>
          </a:prstGeom>
          <a:solidFill>
            <a:srgbClr val="E9F5F3"/>
          </a:solidFill>
          <a:ln w="12700">
            <a:solidFill>
              <a:srgbClr val="E9F5F3"/>
            </a:solidFill>
            <a:prstDash val="solid"/>
          </a:ln>
        </p:spPr>
      </p:sp>
      <p:sp>
        <p:nvSpPr>
          <p:cNvPr id="9" name="Text 7"/>
          <p:cNvSpPr/>
          <p:nvPr/>
        </p:nvSpPr>
        <p:spPr>
          <a:xfrm>
            <a:off x="822960" y="2075688"/>
            <a:ext cx="2011680" cy="256032"/>
          </a:xfrm>
          <a:prstGeom prst="rect">
            <a:avLst/>
          </a:prstGeom>
          <a:noFill/>
          <a:ln/>
        </p:spPr>
        <p:txBody>
          <a:bodyPr wrap="square" rtlCol="0" anchor="ctr"/>
          <a:lstStyle/>
          <a:p>
            <a:pPr algn="ctr" indent="0" marL="0">
              <a:buNone/>
            </a:pPr>
            <a:r>
              <a:rPr lang="en-US" sz="1200" b="1" dirty="0">
                <a:solidFill>
                  <a:srgbClr val="1BA098"/>
                </a:solidFill>
                <a:latin typeface="Calibri" pitchFamily="34" charset="0"/>
                <a:ea typeface="Calibri" pitchFamily="34" charset="-122"/>
                <a:cs typeface="Calibri" pitchFamily="34" charset="-120"/>
              </a:rPr>
              <a:t>GOOD</a:t>
            </a:r>
            <a:endParaRPr lang="en-US" sz="1200" dirty="0"/>
          </a:p>
        </p:txBody>
      </p:sp>
      <p:sp>
        <p:nvSpPr>
          <p:cNvPr id="10" name="Shape 8"/>
          <p:cNvSpPr/>
          <p:nvPr/>
        </p:nvSpPr>
        <p:spPr>
          <a:xfrm>
            <a:off x="822960" y="2514600"/>
            <a:ext cx="4724248" cy="320040"/>
          </a:xfrm>
          <a:prstGeom prst="rect">
            <a:avLst/>
          </a:prstGeom>
          <a:solidFill>
            <a:srgbClr val="0B1F3A"/>
          </a:solidFill>
          <a:ln w="12700">
            <a:solidFill>
              <a:srgbClr val="0B1F3A"/>
            </a:solidFill>
            <a:prstDash val="solid"/>
          </a:ln>
        </p:spPr>
      </p:sp>
      <p:sp>
        <p:nvSpPr>
          <p:cNvPr id="11" name="Text 9"/>
          <p:cNvSpPr/>
          <p:nvPr/>
        </p:nvSpPr>
        <p:spPr>
          <a:xfrm>
            <a:off x="914400" y="2578608"/>
            <a:ext cx="4541368" cy="201168"/>
          </a:xfrm>
          <a:prstGeom prst="rect">
            <a:avLst/>
          </a:prstGeom>
          <a:noFill/>
          <a:ln/>
        </p:spPr>
        <p:txBody>
          <a:bodyPr wrap="square" rtlCol="0" anchor="ctr"/>
          <a:lstStyle/>
          <a:p>
            <a:pPr indent="0" marL="0">
              <a:buNone/>
            </a:pPr>
            <a:r>
              <a:rPr lang="en-US" sz="1200" dirty="0">
                <a:solidFill>
                  <a:srgbClr val="FFFFFF"/>
                </a:solidFill>
                <a:latin typeface="Calibri" pitchFamily="34" charset="0"/>
                <a:ea typeface="Calibri" pitchFamily="34" charset="-122"/>
                <a:cs typeface="Calibri" pitchFamily="34" charset="-120"/>
              </a:rPr>
              <a:t>Home  Practice  Impact  CPD</a:t>
            </a:r>
            <a:endParaRPr lang="en-US" sz="1200" dirty="0"/>
          </a:p>
        </p:txBody>
      </p:sp>
      <p:sp>
        <p:nvSpPr>
          <p:cNvPr id="12" name="Shape 10"/>
          <p:cNvSpPr/>
          <p:nvPr/>
        </p:nvSpPr>
        <p:spPr>
          <a:xfrm>
            <a:off x="822960" y="2926080"/>
            <a:ext cx="4724248" cy="548640"/>
          </a:xfrm>
          <a:prstGeom prst="rect">
            <a:avLst/>
          </a:prstGeom>
          <a:solidFill>
            <a:srgbClr val="E9F5F3"/>
          </a:solidFill>
          <a:ln w="12700">
            <a:solidFill>
              <a:srgbClr val="E9F5F3"/>
            </a:solidFill>
            <a:prstDash val="solid"/>
          </a:ln>
        </p:spPr>
      </p:sp>
      <p:sp>
        <p:nvSpPr>
          <p:cNvPr id="13" name="Text 11"/>
          <p:cNvSpPr/>
          <p:nvPr/>
        </p:nvSpPr>
        <p:spPr>
          <a:xfrm>
            <a:off x="914400" y="3054096"/>
            <a:ext cx="4541368" cy="320040"/>
          </a:xfrm>
          <a:prstGeom prst="rect">
            <a:avLst/>
          </a:prstGeom>
          <a:noFill/>
          <a:ln/>
        </p:spPr>
        <p:txBody>
          <a:bodyPr wrap="square" rtlCol="0" anchor="ctr"/>
          <a:lstStyle/>
          <a:p>
            <a:pPr indent="0" marL="0">
              <a:buNone/>
            </a:pPr>
            <a:r>
              <a:rPr lang="en-US" sz="1400" b="1" dirty="0">
                <a:solidFill>
                  <a:srgbClr val="0B1F3A"/>
                </a:solidFill>
                <a:latin typeface="Calibri" pitchFamily="34" charset="0"/>
                <a:ea typeface="Calibri" pitchFamily="34" charset="-122"/>
                <a:cs typeface="Calibri" pitchFamily="34" charset="-120"/>
              </a:rPr>
              <a:t>Snapshot + highlights</a:t>
            </a:r>
            <a:endParaRPr lang="en-US" sz="1400" dirty="0"/>
          </a:p>
        </p:txBody>
      </p:sp>
      <p:sp>
        <p:nvSpPr>
          <p:cNvPr id="14" name="Shape 12"/>
          <p:cNvSpPr/>
          <p:nvPr/>
        </p:nvSpPr>
        <p:spPr>
          <a:xfrm>
            <a:off x="822960" y="3584448"/>
            <a:ext cx="4724248" cy="960120"/>
          </a:xfrm>
          <a:prstGeom prst="rect">
            <a:avLst/>
          </a:prstGeom>
          <a:solidFill>
            <a:srgbClr val="F5F7FA"/>
          </a:solidFill>
          <a:ln w="12700">
            <a:solidFill>
              <a:srgbClr val="F5F7FA"/>
            </a:solidFill>
            <a:prstDash val="solid"/>
          </a:ln>
        </p:spPr>
      </p:sp>
      <p:sp>
        <p:nvSpPr>
          <p:cNvPr id="15" name="Text 13"/>
          <p:cNvSpPr/>
          <p:nvPr/>
        </p:nvSpPr>
        <p:spPr>
          <a:xfrm>
            <a:off x="914400" y="3675888"/>
            <a:ext cx="4541368" cy="868680"/>
          </a:xfrm>
          <a:prstGeom prst="rect">
            <a:avLst/>
          </a:prstGeom>
          <a:noFill/>
          <a:ln/>
        </p:spPr>
        <p:txBody>
          <a:bodyPr wrap="square" rtlCol="0" anchor="t"/>
          <a:lstStyle/>
          <a:p>
            <a:pPr indent="0" marL="0">
              <a:buNone/>
            </a:pPr>
            <a:r>
              <a:rPr lang="en-US" sz="1200" dirty="0">
                <a:solidFill>
                  <a:srgbClr val="1B1F23"/>
                </a:solidFill>
                <a:latin typeface="Calibri" pitchFamily="34" charset="0"/>
                <a:ea typeface="Calibri" pitchFamily="34" charset="-122"/>
                <a:cs typeface="Calibri" pitchFamily="34" charset="-120"/>
              </a:rPr>
              <a:t>Evidence page</a:t>
            </a:r>
            <a:endParaRPr lang="en-US" sz="1200" dirty="0"/>
          </a:p>
          <a:p>
            <a:pPr indent="0" marL="0">
              <a:buNone/>
            </a:pPr>
            <a:r>
              <a:rPr lang="en-US" sz="1200" dirty="0">
                <a:solidFill>
                  <a:srgbClr val="1B1F23"/>
                </a:solidFill>
                <a:latin typeface="Calibri" pitchFamily="34" charset="0"/>
                <a:ea typeface="Calibri" pitchFamily="34" charset="-122"/>
                <a:cs typeface="Calibri" pitchFamily="34" charset="-120"/>
              </a:rPr>
              <a:t>• Context</a:t>
            </a:r>
            <a:endParaRPr lang="en-US" sz="1200" dirty="0"/>
          </a:p>
          <a:p>
            <a:pPr indent="0" marL="0">
              <a:buNone/>
            </a:pPr>
            <a:r>
              <a:rPr lang="en-US" sz="1200" dirty="0">
                <a:solidFill>
                  <a:srgbClr val="1B1F23"/>
                </a:solidFill>
                <a:latin typeface="Calibri" pitchFamily="34" charset="0"/>
                <a:ea typeface="Calibri" pitchFamily="34" charset="-122"/>
                <a:cs typeface="Calibri" pitchFamily="34" charset="-120"/>
              </a:rPr>
              <a:t>• Artefact link</a:t>
            </a:r>
            <a:endParaRPr lang="en-US" sz="1200" dirty="0"/>
          </a:p>
          <a:p>
            <a:pPr indent="0" marL="0">
              <a:buNone/>
            </a:pPr>
            <a:r>
              <a:rPr lang="en-US" sz="1200" dirty="0">
                <a:solidFill>
                  <a:srgbClr val="1B1F23"/>
                </a:solidFill>
                <a:latin typeface="Calibri" pitchFamily="34" charset="0"/>
                <a:ea typeface="Calibri" pitchFamily="34" charset="-122"/>
                <a:cs typeface="Calibri" pitchFamily="34" charset="-120"/>
              </a:rPr>
              <a:t>• Impact</a:t>
            </a:r>
            <a:endParaRPr lang="en-US" sz="1200" dirty="0"/>
          </a:p>
          <a:p>
            <a:pPr indent="0" marL="0">
              <a:buNone/>
            </a:pPr>
            <a:r>
              <a:rPr lang="en-US" sz="1200" dirty="0">
                <a:solidFill>
                  <a:srgbClr val="1B1F23"/>
                </a:solidFill>
                <a:latin typeface="Calibri" pitchFamily="34" charset="0"/>
                <a:ea typeface="Calibri" pitchFamily="34" charset="-122"/>
                <a:cs typeface="Calibri" pitchFamily="34" charset="-120"/>
              </a:rPr>
              <a:t>• Reflection</a:t>
            </a:r>
            <a:endParaRPr lang="en-US" sz="1200" dirty="0"/>
          </a:p>
        </p:txBody>
      </p:sp>
      <p:sp>
        <p:nvSpPr>
          <p:cNvPr id="16" name="Shape 14"/>
          <p:cNvSpPr/>
          <p:nvPr/>
        </p:nvSpPr>
        <p:spPr>
          <a:xfrm>
            <a:off x="822960" y="4617720"/>
            <a:ext cx="4724248" cy="685800"/>
          </a:xfrm>
          <a:prstGeom prst="rect">
            <a:avLst/>
          </a:prstGeom>
          <a:solidFill>
            <a:srgbClr val="FFFFFF"/>
          </a:solidFill>
          <a:ln w="12700">
            <a:solidFill>
              <a:srgbClr val="D6DAE3"/>
            </a:solidFill>
            <a:prstDash val="solid"/>
          </a:ln>
        </p:spPr>
      </p:sp>
      <p:sp>
        <p:nvSpPr>
          <p:cNvPr id="17" name="Text 15"/>
          <p:cNvSpPr/>
          <p:nvPr/>
        </p:nvSpPr>
        <p:spPr>
          <a:xfrm>
            <a:off x="914400" y="4809744"/>
            <a:ext cx="4541368" cy="457200"/>
          </a:xfrm>
          <a:prstGeom prst="rect">
            <a:avLst/>
          </a:prstGeom>
          <a:noFill/>
          <a:ln/>
        </p:spPr>
        <p:txBody>
          <a:bodyPr wrap="square" rtlCol="0" anchor="ctr"/>
          <a:lstStyle/>
          <a:p>
            <a:pPr indent="0" marL="0">
              <a:buNone/>
            </a:pPr>
            <a:r>
              <a:rPr lang="en-US" sz="1200" dirty="0">
                <a:solidFill>
                  <a:srgbClr val="6B7280"/>
                </a:solidFill>
                <a:latin typeface="Calibri" pitchFamily="34" charset="0"/>
                <a:ea typeface="Calibri" pitchFamily="34" charset="-122"/>
                <a:cs typeface="Calibri" pitchFamily="34" charset="-120"/>
              </a:rPr>
              <a:t>Dated artefacts + view‑only links</a:t>
            </a:r>
            <a:endParaRPr lang="en-US" sz="1200" dirty="0"/>
          </a:p>
        </p:txBody>
      </p:sp>
      <p:sp>
        <p:nvSpPr>
          <p:cNvPr id="18" name="Shape 16"/>
          <p:cNvSpPr/>
          <p:nvPr/>
        </p:nvSpPr>
        <p:spPr>
          <a:xfrm>
            <a:off x="6415888" y="1828800"/>
            <a:ext cx="5181448" cy="3657600"/>
          </a:xfrm>
          <a:prstGeom prst="roundRect">
            <a:avLst/>
          </a:prstGeom>
          <a:solidFill>
            <a:srgbClr val="FFFFFF"/>
          </a:solidFill>
          <a:ln w="12700">
            <a:solidFill>
              <a:srgbClr val="D6DAE3"/>
            </a:solidFill>
            <a:prstDash val="solid"/>
          </a:ln>
          <a:effectLst>
            <a:outerShdw sx="100000" sy="100000" kx="0" ky="0" algn="bl" rotWithShape="0" blurRad="50800" dist="25400" dir="2700000">
              <a:srgbClr val="000000">
                <a:alpha val="12000"/>
              </a:srgbClr>
            </a:outerShdw>
          </a:effectLst>
        </p:spPr>
      </p:sp>
      <p:sp>
        <p:nvSpPr>
          <p:cNvPr id="19" name="Shape 17"/>
          <p:cNvSpPr/>
          <p:nvPr/>
        </p:nvSpPr>
        <p:spPr>
          <a:xfrm>
            <a:off x="6644488" y="2011680"/>
            <a:ext cx="2011680" cy="347472"/>
          </a:xfrm>
          <a:prstGeom prst="roundRect">
            <a:avLst/>
          </a:prstGeom>
          <a:solidFill>
            <a:srgbClr val="FCE8E6"/>
          </a:solidFill>
          <a:ln w="12700">
            <a:solidFill>
              <a:srgbClr val="FCE8E6"/>
            </a:solidFill>
            <a:prstDash val="solid"/>
          </a:ln>
        </p:spPr>
      </p:sp>
      <p:sp>
        <p:nvSpPr>
          <p:cNvPr id="20" name="Text 18"/>
          <p:cNvSpPr/>
          <p:nvPr/>
        </p:nvSpPr>
        <p:spPr>
          <a:xfrm>
            <a:off x="6644488" y="2075688"/>
            <a:ext cx="2011680" cy="256032"/>
          </a:xfrm>
          <a:prstGeom prst="rect">
            <a:avLst/>
          </a:prstGeom>
          <a:noFill/>
          <a:ln/>
        </p:spPr>
        <p:txBody>
          <a:bodyPr wrap="square" rtlCol="0" anchor="ctr"/>
          <a:lstStyle/>
          <a:p>
            <a:pPr algn="ctr" indent="0" marL="0">
              <a:buNone/>
            </a:pPr>
            <a:r>
              <a:rPr lang="en-US" sz="1200" b="1" dirty="0">
                <a:solidFill>
                  <a:srgbClr val="C0362C"/>
                </a:solidFill>
                <a:latin typeface="Calibri" pitchFamily="34" charset="0"/>
                <a:ea typeface="Calibri" pitchFamily="34" charset="-122"/>
                <a:cs typeface="Calibri" pitchFamily="34" charset="-120"/>
              </a:rPr>
              <a:t>MESSY</a:t>
            </a:r>
            <a:endParaRPr lang="en-US" sz="1200" dirty="0"/>
          </a:p>
        </p:txBody>
      </p:sp>
      <p:sp>
        <p:nvSpPr>
          <p:cNvPr id="21" name="Shape 19"/>
          <p:cNvSpPr/>
          <p:nvPr/>
        </p:nvSpPr>
        <p:spPr>
          <a:xfrm>
            <a:off x="6644488" y="2514600"/>
            <a:ext cx="4724248" cy="320040"/>
          </a:xfrm>
          <a:prstGeom prst="rect">
            <a:avLst/>
          </a:prstGeom>
          <a:solidFill>
            <a:srgbClr val="2F3B52"/>
          </a:solidFill>
          <a:ln w="12700">
            <a:solidFill>
              <a:srgbClr val="2F3B52"/>
            </a:solidFill>
            <a:prstDash val="solid"/>
          </a:ln>
        </p:spPr>
      </p:sp>
      <p:sp>
        <p:nvSpPr>
          <p:cNvPr id="22" name="Text 20"/>
          <p:cNvSpPr/>
          <p:nvPr/>
        </p:nvSpPr>
        <p:spPr>
          <a:xfrm>
            <a:off x="6735928" y="2578608"/>
            <a:ext cx="4541368" cy="201168"/>
          </a:xfrm>
          <a:prstGeom prst="rect">
            <a:avLst/>
          </a:prstGeom>
          <a:noFill/>
          <a:ln/>
        </p:spPr>
        <p:txBody>
          <a:bodyPr wrap="square" rtlCol="0" anchor="ctr"/>
          <a:lstStyle/>
          <a:p>
            <a:pPr indent="0" marL="0">
              <a:buNone/>
            </a:pPr>
            <a:r>
              <a:rPr lang="en-US" sz="1200" dirty="0">
                <a:solidFill>
                  <a:srgbClr val="FFFFFF"/>
                </a:solidFill>
                <a:latin typeface="Calibri" pitchFamily="34" charset="0"/>
                <a:ea typeface="Calibri" pitchFamily="34" charset="-122"/>
                <a:cs typeface="Calibri" pitchFamily="34" charset="-120"/>
              </a:rPr>
              <a:t>Untitled page</a:t>
            </a:r>
            <a:endParaRPr lang="en-US" sz="1200" dirty="0"/>
          </a:p>
        </p:txBody>
      </p:sp>
      <p:sp>
        <p:nvSpPr>
          <p:cNvPr id="23" name="Text 21"/>
          <p:cNvSpPr/>
          <p:nvPr/>
        </p:nvSpPr>
        <p:spPr>
          <a:xfrm>
            <a:off x="6644488" y="2880360"/>
            <a:ext cx="4724248" cy="274320"/>
          </a:xfrm>
          <a:prstGeom prst="rect">
            <a:avLst/>
          </a:prstGeom>
          <a:noFill/>
          <a:ln/>
        </p:spPr>
        <p:txBody>
          <a:bodyPr wrap="square" rtlCol="0" anchor="ctr"/>
          <a:lstStyle/>
          <a:p>
            <a:pPr indent="0" marL="0">
              <a:buNone/>
            </a:pPr>
            <a:r>
              <a:rPr lang="en-US" sz="1400" b="1" dirty="0">
                <a:solidFill>
                  <a:srgbClr val="0B1F3A"/>
                </a:solidFill>
                <a:latin typeface="Calibri" pitchFamily="34" charset="0"/>
                <a:ea typeface="Calibri" pitchFamily="34" charset="-122"/>
                <a:cs typeface="Calibri" pitchFamily="34" charset="-120"/>
              </a:rPr>
              <a:t>Random files:</a:t>
            </a:r>
            <a:endParaRPr lang="en-US" sz="1400" dirty="0"/>
          </a:p>
        </p:txBody>
      </p:sp>
      <p:sp>
        <p:nvSpPr>
          <p:cNvPr id="24" name="Text 22"/>
          <p:cNvSpPr/>
          <p:nvPr/>
        </p:nvSpPr>
        <p:spPr>
          <a:xfrm>
            <a:off x="6735928" y="3227832"/>
            <a:ext cx="4541368" cy="1371600"/>
          </a:xfrm>
          <a:prstGeom prst="rect">
            <a:avLst/>
          </a:prstGeom>
          <a:noFill/>
          <a:ln/>
        </p:spPr>
        <p:txBody>
          <a:bodyPr wrap="square" rtlCol="0" anchor="t"/>
          <a:lstStyle/>
          <a:p>
            <a:pPr indent="0" marL="0">
              <a:buNone/>
            </a:pPr>
            <a:r>
              <a:rPr lang="en-US" sz="1200" dirty="0">
                <a:solidFill>
                  <a:srgbClr val="1B1F23"/>
                </a:solidFill>
                <a:latin typeface="Calibri" pitchFamily="34" charset="0"/>
                <a:ea typeface="Calibri" pitchFamily="34" charset="-122"/>
                <a:cs typeface="Calibri" pitchFamily="34" charset="-120"/>
              </a:rPr>
              <a:t>• final_v7.docx</a:t>
            </a:r>
            <a:endParaRPr lang="en-US" sz="1200" dirty="0"/>
          </a:p>
          <a:p>
            <a:pPr indent="0" marL="0">
              <a:buNone/>
            </a:pPr>
            <a:r>
              <a:rPr lang="en-US" sz="1200" dirty="0">
                <a:solidFill>
                  <a:srgbClr val="1B1F23"/>
                </a:solidFill>
                <a:latin typeface="Calibri" pitchFamily="34" charset="0"/>
                <a:ea typeface="Calibri" pitchFamily="34" charset="-122"/>
                <a:cs typeface="Calibri" pitchFamily="34" charset="-120"/>
              </a:rPr>
              <a:t>• scan(1).jpg</a:t>
            </a:r>
            <a:endParaRPr lang="en-US" sz="1200" dirty="0"/>
          </a:p>
          <a:p>
            <a:pPr indent="0" marL="0">
              <a:buNone/>
            </a:pPr>
            <a:r>
              <a:rPr lang="en-US" sz="1200" dirty="0">
                <a:solidFill>
                  <a:srgbClr val="1B1F23"/>
                </a:solidFill>
                <a:latin typeface="Calibri" pitchFamily="34" charset="0"/>
                <a:ea typeface="Calibri" pitchFamily="34" charset="-122"/>
                <a:cs typeface="Calibri" pitchFamily="34" charset="-120"/>
              </a:rPr>
              <a:t>• workshop cert 2018.png</a:t>
            </a:r>
            <a:endParaRPr lang="en-US" sz="1200" dirty="0"/>
          </a:p>
          <a:p>
            <a:pPr indent="0" marL="0">
              <a:buNone/>
            </a:pPr>
            <a:r>
              <a:rPr lang="en-US" sz="1200" dirty="0">
                <a:solidFill>
                  <a:srgbClr val="1B1F23"/>
                </a:solidFill>
                <a:latin typeface="Calibri" pitchFamily="34" charset="0"/>
                <a:ea typeface="Calibri" pitchFamily="34" charset="-122"/>
                <a:cs typeface="Calibri" pitchFamily="34" charset="-120"/>
              </a:rPr>
              <a:t>• WhatsApp Video.mp4</a:t>
            </a:r>
            <a:endParaRPr lang="en-US" sz="1200" dirty="0"/>
          </a:p>
          <a:p>
            <a:pPr indent="0" marL="0">
              <a:buNone/>
            </a:pPr>
            <a:r>
              <a:rPr lang="en-US" sz="1200" dirty="0">
                <a:solidFill>
                  <a:srgbClr val="1B1F23"/>
                </a:solidFill>
                <a:latin typeface="Calibri" pitchFamily="34" charset="0"/>
                <a:ea typeface="Calibri" pitchFamily="34" charset="-122"/>
                <a:cs typeface="Calibri" pitchFamily="34" charset="-120"/>
              </a:rPr>
              <a:t>• results.xlsx (names visible)</a:t>
            </a:r>
            <a:endParaRPr lang="en-US" sz="1200" dirty="0"/>
          </a:p>
        </p:txBody>
      </p:sp>
      <p:sp>
        <p:nvSpPr>
          <p:cNvPr id="25" name="Shape 23"/>
          <p:cNvSpPr/>
          <p:nvPr/>
        </p:nvSpPr>
        <p:spPr>
          <a:xfrm>
            <a:off x="6644488" y="4617720"/>
            <a:ext cx="4724248" cy="685800"/>
          </a:xfrm>
          <a:prstGeom prst="rect">
            <a:avLst/>
          </a:prstGeom>
          <a:solidFill>
            <a:srgbClr val="FFF7ED"/>
          </a:solidFill>
          <a:ln w="12700">
            <a:solidFill>
              <a:srgbClr val="F6C343"/>
            </a:solidFill>
            <a:prstDash val="solid"/>
          </a:ln>
        </p:spPr>
      </p:sp>
      <p:sp>
        <p:nvSpPr>
          <p:cNvPr id="26" name="Text 24"/>
          <p:cNvSpPr/>
          <p:nvPr/>
        </p:nvSpPr>
        <p:spPr>
          <a:xfrm>
            <a:off x="6735928" y="4773168"/>
            <a:ext cx="4541368" cy="457200"/>
          </a:xfrm>
          <a:prstGeom prst="rect">
            <a:avLst/>
          </a:prstGeom>
          <a:noFill/>
          <a:ln/>
        </p:spPr>
        <p:txBody>
          <a:bodyPr wrap="square" rtlCol="0" anchor="ctr"/>
          <a:lstStyle/>
          <a:p>
            <a:pPr indent="0" marL="0">
              <a:buNone/>
            </a:pPr>
            <a:r>
              <a:rPr lang="en-US" sz="1400" b="1" dirty="0">
                <a:solidFill>
                  <a:srgbClr val="92400E"/>
                </a:solidFill>
                <a:latin typeface="Calibri" pitchFamily="34" charset="0"/>
                <a:ea typeface="Calibri" pitchFamily="34" charset="-122"/>
                <a:cs typeface="Calibri" pitchFamily="34" charset="-120"/>
              </a:rPr>
              <a:t>No context • No dates</a:t>
            </a:r>
            <a:endParaRPr lang="en-US" sz="1400" dirty="0"/>
          </a:p>
          <a:p>
            <a:pPr indent="0" marL="0">
              <a:buNone/>
            </a:pPr>
            <a:r>
              <a:rPr lang="en-US" sz="1400" b="1" dirty="0">
                <a:solidFill>
                  <a:srgbClr val="92400E"/>
                </a:solidFill>
                <a:latin typeface="Calibri" pitchFamily="34" charset="0"/>
                <a:ea typeface="Calibri" pitchFamily="34" charset="-122"/>
                <a:cs typeface="Calibri" pitchFamily="34" charset="-120"/>
              </a:rPr>
              <a:t>No impact • No reflection</a:t>
            </a:r>
            <a:endParaRPr lang="en-US" sz="1400" dirty="0"/>
          </a:p>
        </p:txBody>
      </p:sp>
      <p:sp>
        <p:nvSpPr>
          <p:cNvPr id="27" name="Shape 25"/>
          <p:cNvSpPr/>
          <p:nvPr/>
        </p:nvSpPr>
        <p:spPr>
          <a:xfrm>
            <a:off x="594360" y="5623560"/>
            <a:ext cx="11002975" cy="566928"/>
          </a:xfrm>
          <a:prstGeom prst="roundRect">
            <a:avLst/>
          </a:prstGeom>
          <a:solidFill>
            <a:srgbClr val="E9F5F3"/>
          </a:solidFill>
          <a:ln w="12700">
            <a:solidFill>
              <a:srgbClr val="D6DAE3"/>
            </a:solidFill>
            <a:prstDash val="solid"/>
          </a:ln>
          <a:effectLst>
            <a:outerShdw sx="100000" sy="100000" kx="0" ky="0" algn="bl" rotWithShape="0" blurRad="50800" dist="25400" dir="2700000">
              <a:srgbClr val="000000">
                <a:alpha val="12000"/>
              </a:srgbClr>
            </a:outerShdw>
          </a:effectLst>
        </p:spPr>
      </p:sp>
      <p:sp>
        <p:nvSpPr>
          <p:cNvPr id="28" name="Text 26"/>
          <p:cNvSpPr/>
          <p:nvPr/>
        </p:nvSpPr>
        <p:spPr>
          <a:xfrm>
            <a:off x="914400" y="5715000"/>
            <a:ext cx="10362895" cy="347472"/>
          </a:xfrm>
          <a:prstGeom prst="rect">
            <a:avLst/>
          </a:prstGeom>
          <a:noFill/>
          <a:ln/>
        </p:spPr>
        <p:txBody>
          <a:bodyPr wrap="square" rtlCol="0" anchor="ctr"/>
          <a:lstStyle/>
          <a:p>
            <a:pPr indent="0" marL="0">
              <a:buNone/>
            </a:pPr>
            <a:r>
              <a:rPr lang="en-US" sz="1400" dirty="0">
                <a:solidFill>
                  <a:srgbClr val="0B1F3A"/>
                </a:solidFill>
                <a:latin typeface="Calibri" pitchFamily="34" charset="0"/>
                <a:ea typeface="Calibri" pitchFamily="34" charset="-122"/>
                <a:cs typeface="Calibri" pitchFamily="34" charset="-120"/>
              </a:rPr>
              <a:t>Reviewers choose the portfolio that is easy to verify, safe to share, and clearly shows improvement over time.</a:t>
            </a:r>
            <a:endParaRPr lang="en-US" sz="1400" dirty="0"/>
          </a:p>
        </p:txBody>
      </p:sp>
      <p:sp>
        <p:nvSpPr>
          <p:cNvPr id="29" name="Shape 27"/>
          <p:cNvSpPr/>
          <p:nvPr/>
        </p:nvSpPr>
        <p:spPr>
          <a:xfrm>
            <a:off x="0" y="6565392"/>
            <a:ext cx="12191695" cy="292608"/>
          </a:xfrm>
          <a:prstGeom prst="rect">
            <a:avLst/>
          </a:prstGeom>
          <a:solidFill>
            <a:srgbClr val="F5F7FA"/>
          </a:solidFill>
          <a:ln w="12700">
            <a:solidFill>
              <a:srgbClr val="F5F7FA"/>
            </a:solidFill>
            <a:prstDash val="solid"/>
          </a:ln>
        </p:spPr>
      </p:sp>
      <p:sp>
        <p:nvSpPr>
          <p:cNvPr id="30" name="Text 28"/>
          <p:cNvSpPr/>
          <p:nvPr/>
        </p:nvSpPr>
        <p:spPr>
          <a:xfrm>
            <a:off x="594360" y="6620256"/>
            <a:ext cx="11002975" cy="201168"/>
          </a:xfrm>
          <a:prstGeom prst="rect">
            <a:avLst/>
          </a:prstGeom>
          <a:noFill/>
          <a:ln/>
        </p:spPr>
        <p:txBody>
          <a:bodyPr wrap="square" rtlCol="0" anchor="ctr"/>
          <a:lstStyle/>
          <a:p>
            <a:pPr indent="0" marL="0">
              <a:buNone/>
            </a:pPr>
            <a:r>
              <a:rPr lang="en-US" sz="1000" dirty="0">
                <a:solidFill>
                  <a:srgbClr val="6B7280"/>
                </a:solidFill>
                <a:latin typeface="Calibri" pitchFamily="34" charset="0"/>
                <a:ea typeface="Calibri" pitchFamily="34" charset="-122"/>
                <a:cs typeface="Calibri" pitchFamily="34" charset="-120"/>
              </a:rPr>
              <a:t>Developing a Digital Teaching Portfolio (Zaria–Kaduna, Kaduna State)</a:t>
            </a:r>
            <a:endParaRPr lang="en-US" sz="1000" dirty="0"/>
          </a:p>
        </p:txBody>
      </p:sp>
      <p:sp>
        <p:nvSpPr>
          <p:cNvPr id="31" name="Text 29"/>
          <p:cNvSpPr/>
          <p:nvPr/>
        </p:nvSpPr>
        <p:spPr>
          <a:xfrm>
            <a:off x="10682935" y="6620256"/>
            <a:ext cx="914400" cy="201168"/>
          </a:xfrm>
          <a:prstGeom prst="rect">
            <a:avLst/>
          </a:prstGeom>
          <a:noFill/>
          <a:ln/>
        </p:spPr>
        <p:txBody>
          <a:bodyPr wrap="square" rtlCol="0" anchor="ctr"/>
          <a:lstStyle/>
          <a:p>
            <a:pPr algn="r" indent="0" marL="0">
              <a:buNone/>
            </a:pPr>
            <a:r>
              <a:rPr lang="en-US" sz="1000" dirty="0">
                <a:solidFill>
                  <a:srgbClr val="6B7280"/>
                </a:solidFill>
                <a:latin typeface="Calibri" pitchFamily="34" charset="0"/>
                <a:ea typeface="Calibri" pitchFamily="34" charset="-122"/>
                <a:cs typeface="Calibri" pitchFamily="34" charset="-120"/>
              </a:rPr>
              <a:t>8/20</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Shape 0"/>
          <p:cNvSpPr/>
          <p:nvPr/>
        </p:nvSpPr>
        <p:spPr>
          <a:xfrm>
            <a:off x="0" y="0"/>
            <a:ext cx="12191695" cy="502920"/>
          </a:xfrm>
          <a:prstGeom prst="rect">
            <a:avLst/>
          </a:prstGeom>
          <a:solidFill>
            <a:srgbClr val="0B1F3A"/>
          </a:solidFill>
          <a:ln w="12700">
            <a:solidFill>
              <a:srgbClr val="0B1F3A"/>
            </a:solidFill>
            <a:prstDash val="solid"/>
          </a:ln>
        </p:spPr>
      </p:sp>
      <p:sp>
        <p:nvSpPr>
          <p:cNvPr id="3" name="Text 1"/>
          <p:cNvSpPr/>
          <p:nvPr/>
        </p:nvSpPr>
        <p:spPr>
          <a:xfrm>
            <a:off x="594360" y="109728"/>
            <a:ext cx="6979615" cy="320040"/>
          </a:xfrm>
          <a:prstGeom prst="rect">
            <a:avLst/>
          </a:prstGeom>
          <a:noFill/>
          <a:ln/>
        </p:spPr>
        <p:txBody>
          <a:bodyPr wrap="square" rtlCol="0" anchor="ctr"/>
          <a:lstStyle/>
          <a:p>
            <a:pPr indent="0" marL="0">
              <a:buNone/>
            </a:pPr>
            <a:r>
              <a:rPr lang="en-US" sz="1800" b="1" dirty="0">
                <a:solidFill>
                  <a:srgbClr val="FFFFFF"/>
                </a:solidFill>
                <a:latin typeface="Calibri" pitchFamily="34" charset="0"/>
                <a:ea typeface="Calibri" pitchFamily="34" charset="-122"/>
                <a:cs typeface="Calibri" pitchFamily="34" charset="-120"/>
              </a:rPr>
              <a:t>Developing a Digital Teaching Portfolio</a:t>
            </a:r>
            <a:endParaRPr lang="en-US" sz="1800" dirty="0"/>
          </a:p>
        </p:txBody>
      </p:sp>
      <p:sp>
        <p:nvSpPr>
          <p:cNvPr id="4" name="Text 2"/>
          <p:cNvSpPr/>
          <p:nvPr/>
        </p:nvSpPr>
        <p:spPr>
          <a:xfrm>
            <a:off x="7756855" y="128016"/>
            <a:ext cx="3840480" cy="320040"/>
          </a:xfrm>
          <a:prstGeom prst="rect">
            <a:avLst/>
          </a:prstGeom>
          <a:noFill/>
          <a:ln/>
        </p:spPr>
        <p:txBody>
          <a:bodyPr wrap="square" rtlCol="0" anchor="ctr"/>
          <a:lstStyle/>
          <a:p>
            <a:pPr algn="r" indent="0" marL="0">
              <a:buNone/>
            </a:pPr>
            <a:r>
              <a:rPr lang="en-US" sz="1200" dirty="0">
                <a:solidFill>
                  <a:srgbClr val="E9F5F3"/>
                </a:solidFill>
                <a:latin typeface="Calibri" pitchFamily="34" charset="0"/>
                <a:ea typeface="Calibri" pitchFamily="34" charset="-122"/>
                <a:cs typeface="Calibri" pitchFamily="34" charset="-120"/>
              </a:rPr>
              <a:t>Platforms</a:t>
            </a:r>
            <a:endParaRPr lang="en-US" sz="1200" dirty="0"/>
          </a:p>
        </p:txBody>
      </p:sp>
      <p:sp>
        <p:nvSpPr>
          <p:cNvPr id="5" name="Text 3"/>
          <p:cNvSpPr/>
          <p:nvPr/>
        </p:nvSpPr>
        <p:spPr>
          <a:xfrm>
            <a:off x="594360" y="713232"/>
            <a:ext cx="11002975" cy="438912"/>
          </a:xfrm>
          <a:prstGeom prst="rect">
            <a:avLst/>
          </a:prstGeom>
          <a:noFill/>
          <a:ln/>
        </p:spPr>
        <p:txBody>
          <a:bodyPr wrap="square" rtlCol="0" anchor="ctr"/>
          <a:lstStyle/>
          <a:p>
            <a:pPr indent="0" marL="0">
              <a:buNone/>
            </a:pPr>
            <a:r>
              <a:rPr lang="en-US" sz="2800" b="1" dirty="0">
                <a:solidFill>
                  <a:srgbClr val="1B1F23"/>
                </a:solidFill>
                <a:latin typeface="Calibri" pitchFamily="34" charset="0"/>
                <a:ea typeface="Calibri" pitchFamily="34" charset="-122"/>
                <a:cs typeface="Calibri" pitchFamily="34" charset="-120"/>
              </a:rPr>
              <a:t>Platform selection (decision guide)</a:t>
            </a:r>
            <a:endParaRPr lang="en-US" sz="2800" dirty="0"/>
          </a:p>
        </p:txBody>
      </p:sp>
      <p:sp>
        <p:nvSpPr>
          <p:cNvPr id="6" name="Text 4"/>
          <p:cNvSpPr/>
          <p:nvPr/>
        </p:nvSpPr>
        <p:spPr>
          <a:xfrm>
            <a:off x="594360" y="1170432"/>
            <a:ext cx="11002975" cy="411480"/>
          </a:xfrm>
          <a:prstGeom prst="rect">
            <a:avLst/>
          </a:prstGeom>
          <a:noFill/>
          <a:ln/>
        </p:spPr>
        <p:txBody>
          <a:bodyPr wrap="square" rtlCol="0" anchor="ctr"/>
          <a:lstStyle/>
          <a:p>
            <a:pPr indent="0" marL="0">
              <a:buNone/>
            </a:pPr>
            <a:r>
              <a:rPr lang="en-US" sz="1400" dirty="0">
                <a:solidFill>
                  <a:srgbClr val="6B7280"/>
                </a:solidFill>
                <a:latin typeface="Calibri" pitchFamily="34" charset="0"/>
                <a:ea typeface="Calibri" pitchFamily="34" charset="-122"/>
                <a:cs typeface="Calibri" pitchFamily="34" charset="-120"/>
              </a:rPr>
              <a:t>Choose for your reality: devices, data, policy, and how public the portfolio should be.</a:t>
            </a:r>
            <a:endParaRPr lang="en-US" sz="1400" dirty="0"/>
          </a:p>
        </p:txBody>
      </p:sp>
      <p:sp>
        <p:nvSpPr>
          <p:cNvPr id="7" name="Shape 5"/>
          <p:cNvSpPr/>
          <p:nvPr/>
        </p:nvSpPr>
        <p:spPr>
          <a:xfrm>
            <a:off x="914400" y="1874520"/>
            <a:ext cx="3474720" cy="1188720"/>
          </a:xfrm>
          <a:prstGeom prst="roundRect">
            <a:avLst/>
          </a:prstGeom>
          <a:solidFill>
            <a:srgbClr val="FFFFFF"/>
          </a:solidFill>
          <a:ln w="12700">
            <a:solidFill>
              <a:srgbClr val="D6DAE3"/>
            </a:solidFill>
            <a:prstDash val="solid"/>
          </a:ln>
          <a:effectLst>
            <a:outerShdw sx="100000" sy="100000" kx="0" ky="0" algn="bl" rotWithShape="0" blurRad="50800" dist="25400" dir="2700000">
              <a:srgbClr val="000000">
                <a:alpha val="12000"/>
              </a:srgbClr>
            </a:outerShdw>
          </a:effectLst>
        </p:spPr>
      </p:sp>
      <p:sp>
        <p:nvSpPr>
          <p:cNvPr id="8" name="Shape 6"/>
          <p:cNvSpPr/>
          <p:nvPr/>
        </p:nvSpPr>
        <p:spPr>
          <a:xfrm>
            <a:off x="1097280" y="2011680"/>
            <a:ext cx="2011680" cy="347472"/>
          </a:xfrm>
          <a:prstGeom prst="roundRect">
            <a:avLst/>
          </a:prstGeom>
          <a:solidFill>
            <a:srgbClr val="E9F5F3"/>
          </a:solidFill>
          <a:ln w="12700">
            <a:solidFill>
              <a:srgbClr val="E9F5F3"/>
            </a:solidFill>
            <a:prstDash val="solid"/>
          </a:ln>
        </p:spPr>
      </p:sp>
      <p:sp>
        <p:nvSpPr>
          <p:cNvPr id="9" name="Text 7"/>
          <p:cNvSpPr/>
          <p:nvPr/>
        </p:nvSpPr>
        <p:spPr>
          <a:xfrm>
            <a:off x="1097280" y="2075688"/>
            <a:ext cx="2011680" cy="256032"/>
          </a:xfrm>
          <a:prstGeom prst="rect">
            <a:avLst/>
          </a:prstGeom>
          <a:noFill/>
          <a:ln/>
        </p:spPr>
        <p:txBody>
          <a:bodyPr wrap="square" rtlCol="0" anchor="ctr"/>
          <a:lstStyle/>
          <a:p>
            <a:pPr algn="ctr" indent="0" marL="0">
              <a:buNone/>
            </a:pPr>
            <a:r>
              <a:rPr lang="en-US" sz="1200" b="1" dirty="0">
                <a:solidFill>
                  <a:srgbClr val="0B1F3A"/>
                </a:solidFill>
                <a:latin typeface="Calibri" pitchFamily="34" charset="0"/>
                <a:ea typeface="Calibri" pitchFamily="34" charset="-122"/>
                <a:cs typeface="Calibri" pitchFamily="34" charset="-120"/>
              </a:rPr>
              <a:t>Step 1</a:t>
            </a:r>
            <a:endParaRPr lang="en-US" sz="1200" dirty="0"/>
          </a:p>
        </p:txBody>
      </p:sp>
      <p:sp>
        <p:nvSpPr>
          <p:cNvPr id="10" name="Text 8"/>
          <p:cNvSpPr/>
          <p:nvPr/>
        </p:nvSpPr>
        <p:spPr>
          <a:xfrm>
            <a:off x="1097280" y="2404872"/>
            <a:ext cx="3108960" cy="320040"/>
          </a:xfrm>
          <a:prstGeom prst="rect">
            <a:avLst/>
          </a:prstGeom>
          <a:noFill/>
          <a:ln/>
        </p:spPr>
        <p:txBody>
          <a:bodyPr wrap="square" rtlCol="0" anchor="ctr"/>
          <a:lstStyle/>
          <a:p>
            <a:pPr indent="0" marL="0">
              <a:buNone/>
            </a:pPr>
            <a:r>
              <a:rPr lang="en-US" sz="1600" b="1" dirty="0">
                <a:solidFill>
                  <a:srgbClr val="0B1F3A"/>
                </a:solidFill>
                <a:latin typeface="Calibri" pitchFamily="34" charset="0"/>
                <a:ea typeface="Calibri" pitchFamily="34" charset="-122"/>
                <a:cs typeface="Calibri" pitchFamily="34" charset="-120"/>
              </a:rPr>
              <a:t>Start here</a:t>
            </a:r>
            <a:endParaRPr lang="en-US" sz="1600" dirty="0"/>
          </a:p>
        </p:txBody>
      </p:sp>
      <p:sp>
        <p:nvSpPr>
          <p:cNvPr id="11" name="Text 9"/>
          <p:cNvSpPr/>
          <p:nvPr/>
        </p:nvSpPr>
        <p:spPr>
          <a:xfrm>
            <a:off x="1097280" y="2770632"/>
            <a:ext cx="3108960" cy="228600"/>
          </a:xfrm>
          <a:prstGeom prst="rect">
            <a:avLst/>
          </a:prstGeom>
          <a:noFill/>
          <a:ln/>
        </p:spPr>
        <p:txBody>
          <a:bodyPr wrap="square" rtlCol="0" anchor="t"/>
          <a:lstStyle/>
          <a:p>
            <a:pPr indent="0" marL="0">
              <a:buNone/>
            </a:pPr>
            <a:r>
              <a:rPr lang="en-US" sz="1200" dirty="0">
                <a:solidFill>
                  <a:srgbClr val="1B1F23"/>
                </a:solidFill>
                <a:latin typeface="Calibri" pitchFamily="34" charset="0"/>
                <a:ea typeface="Calibri" pitchFamily="34" charset="-122"/>
                <a:cs typeface="Calibri" pitchFamily="34" charset="-120"/>
              </a:rPr>
              <a:t>What do you have reliably?</a:t>
            </a:r>
            <a:endParaRPr lang="en-US" sz="1200" dirty="0"/>
          </a:p>
          <a:p>
            <a:pPr indent="0" marL="0">
              <a:buNone/>
            </a:pPr>
            <a:r>
              <a:rPr lang="en-US" sz="1200" dirty="0">
                <a:solidFill>
                  <a:srgbClr val="1B1F23"/>
                </a:solidFill>
                <a:latin typeface="Calibri" pitchFamily="34" charset="0"/>
                <a:ea typeface="Calibri" pitchFamily="34" charset="-122"/>
                <a:cs typeface="Calibri" pitchFamily="34" charset="-120"/>
              </a:rPr>
              <a:t>• Gmail/Google Drive</a:t>
            </a:r>
            <a:endParaRPr lang="en-US" sz="1200" dirty="0"/>
          </a:p>
          <a:p>
            <a:pPr indent="0" marL="0">
              <a:buNone/>
            </a:pPr>
            <a:r>
              <a:rPr lang="en-US" sz="1200" dirty="0">
                <a:solidFill>
                  <a:srgbClr val="1B1F23"/>
                </a:solidFill>
                <a:latin typeface="Calibri" pitchFamily="34" charset="0"/>
                <a:ea typeface="Calibri" pitchFamily="34" charset="-122"/>
                <a:cs typeface="Calibri" pitchFamily="34" charset="-120"/>
              </a:rPr>
              <a:t>• Microsoft 365</a:t>
            </a:r>
            <a:endParaRPr lang="en-US" sz="1200" dirty="0"/>
          </a:p>
          <a:p>
            <a:pPr indent="0" marL="0">
              <a:buNone/>
            </a:pPr>
            <a:r>
              <a:rPr lang="en-US" sz="1200" dirty="0">
                <a:solidFill>
                  <a:srgbClr val="1B1F23"/>
                </a:solidFill>
                <a:latin typeface="Calibri" pitchFamily="34" charset="0"/>
                <a:ea typeface="Calibri" pitchFamily="34" charset="-122"/>
                <a:cs typeface="Calibri" pitchFamily="34" charset="-120"/>
              </a:rPr>
              <a:t>• Low internet/data</a:t>
            </a:r>
            <a:endParaRPr lang="en-US" sz="1200" dirty="0"/>
          </a:p>
        </p:txBody>
      </p:sp>
      <p:sp>
        <p:nvSpPr>
          <p:cNvPr id="12" name="Shape 10"/>
          <p:cNvSpPr/>
          <p:nvPr/>
        </p:nvSpPr>
        <p:spPr>
          <a:xfrm>
            <a:off x="4754880" y="1691640"/>
            <a:ext cx="3474720" cy="1325880"/>
          </a:xfrm>
          <a:prstGeom prst="roundRect">
            <a:avLst/>
          </a:prstGeom>
          <a:solidFill>
            <a:srgbClr val="E9F5F3"/>
          </a:solidFill>
          <a:ln w="12700">
            <a:solidFill>
              <a:srgbClr val="D6DAE3"/>
            </a:solidFill>
            <a:prstDash val="solid"/>
          </a:ln>
          <a:effectLst>
            <a:outerShdw sx="100000" sy="100000" kx="0" ky="0" algn="bl" rotWithShape="0" blurRad="50800" dist="25400" dir="2700000">
              <a:srgbClr val="000000">
                <a:alpha val="12000"/>
              </a:srgbClr>
            </a:outerShdw>
          </a:effectLst>
        </p:spPr>
      </p:sp>
      <p:sp>
        <p:nvSpPr>
          <p:cNvPr id="13" name="Shape 11"/>
          <p:cNvSpPr/>
          <p:nvPr/>
        </p:nvSpPr>
        <p:spPr>
          <a:xfrm>
            <a:off x="4937760" y="1828800"/>
            <a:ext cx="2011680" cy="347472"/>
          </a:xfrm>
          <a:prstGeom prst="roundRect">
            <a:avLst/>
          </a:prstGeom>
          <a:solidFill>
            <a:srgbClr val="E9F5F3"/>
          </a:solidFill>
          <a:ln w="12700">
            <a:solidFill>
              <a:srgbClr val="E9F5F3"/>
            </a:solidFill>
            <a:prstDash val="solid"/>
          </a:ln>
        </p:spPr>
      </p:sp>
      <p:sp>
        <p:nvSpPr>
          <p:cNvPr id="14" name="Text 12"/>
          <p:cNvSpPr/>
          <p:nvPr/>
        </p:nvSpPr>
        <p:spPr>
          <a:xfrm>
            <a:off x="4937760" y="1892808"/>
            <a:ext cx="2011680" cy="256032"/>
          </a:xfrm>
          <a:prstGeom prst="rect">
            <a:avLst/>
          </a:prstGeom>
          <a:noFill/>
          <a:ln/>
        </p:spPr>
        <p:txBody>
          <a:bodyPr wrap="square" rtlCol="0" anchor="ctr"/>
          <a:lstStyle/>
          <a:p>
            <a:pPr algn="ctr" indent="0" marL="0">
              <a:buNone/>
            </a:pPr>
            <a:r>
              <a:rPr lang="en-US" sz="1200" b="1" dirty="0">
                <a:solidFill>
                  <a:srgbClr val="0B1F3A"/>
                </a:solidFill>
                <a:latin typeface="Calibri" pitchFamily="34" charset="0"/>
                <a:ea typeface="Calibri" pitchFamily="34" charset="-122"/>
                <a:cs typeface="Calibri" pitchFamily="34" charset="-120"/>
              </a:rPr>
              <a:t>Option A</a:t>
            </a:r>
            <a:endParaRPr lang="en-US" sz="1200" dirty="0"/>
          </a:p>
        </p:txBody>
      </p:sp>
      <p:sp>
        <p:nvSpPr>
          <p:cNvPr id="15" name="Text 13"/>
          <p:cNvSpPr/>
          <p:nvPr/>
        </p:nvSpPr>
        <p:spPr>
          <a:xfrm>
            <a:off x="4937760" y="2221992"/>
            <a:ext cx="3108960" cy="320040"/>
          </a:xfrm>
          <a:prstGeom prst="rect">
            <a:avLst/>
          </a:prstGeom>
          <a:noFill/>
          <a:ln/>
        </p:spPr>
        <p:txBody>
          <a:bodyPr wrap="square" rtlCol="0" anchor="ctr"/>
          <a:lstStyle/>
          <a:p>
            <a:pPr indent="0" marL="0">
              <a:buNone/>
            </a:pPr>
            <a:r>
              <a:rPr lang="en-US" sz="1600" b="1" dirty="0">
                <a:solidFill>
                  <a:srgbClr val="0B1F3A"/>
                </a:solidFill>
                <a:latin typeface="Calibri" pitchFamily="34" charset="0"/>
                <a:ea typeface="Calibri" pitchFamily="34" charset="-122"/>
                <a:cs typeface="Calibri" pitchFamily="34" charset="-120"/>
              </a:rPr>
              <a:t>Google Sites + Drive</a:t>
            </a:r>
            <a:endParaRPr lang="en-US" sz="1600" dirty="0"/>
          </a:p>
        </p:txBody>
      </p:sp>
      <p:sp>
        <p:nvSpPr>
          <p:cNvPr id="16" name="Text 14"/>
          <p:cNvSpPr/>
          <p:nvPr/>
        </p:nvSpPr>
        <p:spPr>
          <a:xfrm>
            <a:off x="4937760" y="2587752"/>
            <a:ext cx="3108960" cy="365760"/>
          </a:xfrm>
          <a:prstGeom prst="rect">
            <a:avLst/>
          </a:prstGeom>
          <a:noFill/>
          <a:ln/>
        </p:spPr>
        <p:txBody>
          <a:bodyPr wrap="square" rtlCol="0" anchor="t"/>
          <a:lstStyle/>
          <a:p>
            <a:pPr indent="0" marL="0">
              <a:buNone/>
            </a:pPr>
            <a:r>
              <a:rPr lang="en-US" sz="1200" dirty="0">
                <a:solidFill>
                  <a:srgbClr val="1B1F23"/>
                </a:solidFill>
                <a:latin typeface="Calibri" pitchFamily="34" charset="0"/>
                <a:ea typeface="Calibri" pitchFamily="34" charset="-122"/>
                <a:cs typeface="Calibri" pitchFamily="34" charset="-120"/>
              </a:rPr>
              <a:t>Best default for many teachers</a:t>
            </a:r>
            <a:endParaRPr lang="en-US" sz="1200" dirty="0"/>
          </a:p>
          <a:p>
            <a:pPr indent="0" marL="0">
              <a:buNone/>
            </a:pPr>
            <a:r>
              <a:rPr lang="en-US" sz="1200" dirty="0">
                <a:solidFill>
                  <a:srgbClr val="1B1F23"/>
                </a:solidFill>
                <a:latin typeface="Calibri" pitchFamily="34" charset="0"/>
                <a:ea typeface="Calibri" pitchFamily="34" charset="-122"/>
                <a:cs typeface="Calibri" pitchFamily="34" charset="-120"/>
              </a:rPr>
              <a:t>• Easy publishing</a:t>
            </a:r>
            <a:endParaRPr lang="en-US" sz="1200" dirty="0"/>
          </a:p>
          <a:p>
            <a:pPr indent="0" marL="0">
              <a:buNone/>
            </a:pPr>
            <a:r>
              <a:rPr lang="en-US" sz="1200" dirty="0">
                <a:solidFill>
                  <a:srgbClr val="1B1F23"/>
                </a:solidFill>
                <a:latin typeface="Calibri" pitchFamily="34" charset="0"/>
                <a:ea typeface="Calibri" pitchFamily="34" charset="-122"/>
                <a:cs typeface="Calibri" pitchFamily="34" charset="-120"/>
              </a:rPr>
              <a:t>• Drive links for evidence</a:t>
            </a:r>
            <a:endParaRPr lang="en-US" sz="1200" dirty="0"/>
          </a:p>
          <a:p>
            <a:pPr indent="0" marL="0">
              <a:buNone/>
            </a:pPr>
            <a:r>
              <a:rPr lang="en-US" sz="1200" dirty="0">
                <a:solidFill>
                  <a:srgbClr val="1B1F23"/>
                </a:solidFill>
                <a:latin typeface="Calibri" pitchFamily="34" charset="0"/>
                <a:ea typeface="Calibri" pitchFamily="34" charset="-122"/>
                <a:cs typeface="Calibri" pitchFamily="34" charset="-120"/>
              </a:rPr>
              <a:t>• Mobile-friendly when kept light</a:t>
            </a:r>
            <a:endParaRPr lang="en-US" sz="1200" dirty="0"/>
          </a:p>
        </p:txBody>
      </p:sp>
      <p:sp>
        <p:nvSpPr>
          <p:cNvPr id="17" name="Shape 15"/>
          <p:cNvSpPr/>
          <p:nvPr/>
        </p:nvSpPr>
        <p:spPr>
          <a:xfrm>
            <a:off x="4754880" y="3154680"/>
            <a:ext cx="3474720" cy="1325880"/>
          </a:xfrm>
          <a:prstGeom prst="roundRect">
            <a:avLst/>
          </a:prstGeom>
          <a:solidFill>
            <a:srgbClr val="FFFFFF"/>
          </a:solidFill>
          <a:ln w="12700">
            <a:solidFill>
              <a:srgbClr val="D6DAE3"/>
            </a:solidFill>
            <a:prstDash val="solid"/>
          </a:ln>
          <a:effectLst>
            <a:outerShdw sx="100000" sy="100000" kx="0" ky="0" algn="bl" rotWithShape="0" blurRad="50800" dist="25400" dir="2700000">
              <a:srgbClr val="000000">
                <a:alpha val="12000"/>
              </a:srgbClr>
            </a:outerShdw>
          </a:effectLst>
        </p:spPr>
      </p:sp>
      <p:sp>
        <p:nvSpPr>
          <p:cNvPr id="18" name="Shape 16"/>
          <p:cNvSpPr/>
          <p:nvPr/>
        </p:nvSpPr>
        <p:spPr>
          <a:xfrm>
            <a:off x="4937760" y="3291840"/>
            <a:ext cx="2011680" cy="347472"/>
          </a:xfrm>
          <a:prstGeom prst="roundRect">
            <a:avLst/>
          </a:prstGeom>
          <a:solidFill>
            <a:srgbClr val="E9F5F3"/>
          </a:solidFill>
          <a:ln w="12700">
            <a:solidFill>
              <a:srgbClr val="E9F5F3"/>
            </a:solidFill>
            <a:prstDash val="solid"/>
          </a:ln>
        </p:spPr>
      </p:sp>
      <p:sp>
        <p:nvSpPr>
          <p:cNvPr id="19" name="Text 17"/>
          <p:cNvSpPr/>
          <p:nvPr/>
        </p:nvSpPr>
        <p:spPr>
          <a:xfrm>
            <a:off x="4937760" y="3355848"/>
            <a:ext cx="2011680" cy="256032"/>
          </a:xfrm>
          <a:prstGeom prst="rect">
            <a:avLst/>
          </a:prstGeom>
          <a:noFill/>
          <a:ln/>
        </p:spPr>
        <p:txBody>
          <a:bodyPr wrap="square" rtlCol="0" anchor="ctr"/>
          <a:lstStyle/>
          <a:p>
            <a:pPr algn="ctr" indent="0" marL="0">
              <a:buNone/>
            </a:pPr>
            <a:r>
              <a:rPr lang="en-US" sz="1200" b="1" dirty="0">
                <a:solidFill>
                  <a:srgbClr val="0B1F3A"/>
                </a:solidFill>
                <a:latin typeface="Calibri" pitchFamily="34" charset="0"/>
                <a:ea typeface="Calibri" pitchFamily="34" charset="-122"/>
                <a:cs typeface="Calibri" pitchFamily="34" charset="-120"/>
              </a:rPr>
              <a:t>Option B</a:t>
            </a:r>
            <a:endParaRPr lang="en-US" sz="1200" dirty="0"/>
          </a:p>
        </p:txBody>
      </p:sp>
      <p:sp>
        <p:nvSpPr>
          <p:cNvPr id="20" name="Text 18"/>
          <p:cNvSpPr/>
          <p:nvPr/>
        </p:nvSpPr>
        <p:spPr>
          <a:xfrm>
            <a:off x="4937760" y="3685032"/>
            <a:ext cx="3108960" cy="320040"/>
          </a:xfrm>
          <a:prstGeom prst="rect">
            <a:avLst/>
          </a:prstGeom>
          <a:noFill/>
          <a:ln/>
        </p:spPr>
        <p:txBody>
          <a:bodyPr wrap="square" rtlCol="0" anchor="ctr"/>
          <a:lstStyle/>
          <a:p>
            <a:pPr indent="0" marL="0">
              <a:buNone/>
            </a:pPr>
            <a:r>
              <a:rPr lang="en-US" sz="1600" b="1" dirty="0">
                <a:solidFill>
                  <a:srgbClr val="0B1F3A"/>
                </a:solidFill>
                <a:latin typeface="Calibri" pitchFamily="34" charset="0"/>
                <a:ea typeface="Calibri" pitchFamily="34" charset="-122"/>
                <a:cs typeface="Calibri" pitchFamily="34" charset="-120"/>
              </a:rPr>
              <a:t>OneNote + OneDrive</a:t>
            </a:r>
            <a:endParaRPr lang="en-US" sz="1600" dirty="0"/>
          </a:p>
        </p:txBody>
      </p:sp>
      <p:sp>
        <p:nvSpPr>
          <p:cNvPr id="21" name="Text 19"/>
          <p:cNvSpPr/>
          <p:nvPr/>
        </p:nvSpPr>
        <p:spPr>
          <a:xfrm>
            <a:off x="4937760" y="4050792"/>
            <a:ext cx="3108960" cy="365760"/>
          </a:xfrm>
          <a:prstGeom prst="rect">
            <a:avLst/>
          </a:prstGeom>
          <a:noFill/>
          <a:ln/>
        </p:spPr>
        <p:txBody>
          <a:bodyPr wrap="square" rtlCol="0" anchor="t"/>
          <a:lstStyle/>
          <a:p>
            <a:pPr indent="0" marL="0">
              <a:buNone/>
            </a:pPr>
            <a:r>
              <a:rPr lang="en-US" sz="1200" dirty="0">
                <a:solidFill>
                  <a:srgbClr val="1B1F23"/>
                </a:solidFill>
                <a:latin typeface="Calibri" pitchFamily="34" charset="0"/>
                <a:ea typeface="Calibri" pitchFamily="34" charset="-122"/>
                <a:cs typeface="Calibri" pitchFamily="34" charset="-120"/>
              </a:rPr>
              <a:t>Best for capture &amp; organisation</a:t>
            </a:r>
            <a:endParaRPr lang="en-US" sz="1200" dirty="0"/>
          </a:p>
          <a:p>
            <a:pPr indent="0" marL="0">
              <a:buNone/>
            </a:pPr>
            <a:r>
              <a:rPr lang="en-US" sz="1200" dirty="0">
                <a:solidFill>
                  <a:srgbClr val="1B1F23"/>
                </a:solidFill>
                <a:latin typeface="Calibri" pitchFamily="34" charset="0"/>
                <a:ea typeface="Calibri" pitchFamily="34" charset="-122"/>
                <a:cs typeface="Calibri" pitchFamily="34" charset="-120"/>
              </a:rPr>
              <a:t>• Works well for ongoing journaling</a:t>
            </a:r>
            <a:endParaRPr lang="en-US" sz="1200" dirty="0"/>
          </a:p>
          <a:p>
            <a:pPr indent="0" marL="0">
              <a:buNone/>
            </a:pPr>
            <a:r>
              <a:rPr lang="en-US" sz="1200" dirty="0">
                <a:solidFill>
                  <a:srgbClr val="1B1F23"/>
                </a:solidFill>
                <a:latin typeface="Calibri" pitchFamily="34" charset="0"/>
                <a:ea typeface="Calibri" pitchFamily="34" charset="-122"/>
                <a:cs typeface="Calibri" pitchFamily="34" charset="-120"/>
              </a:rPr>
              <a:t>• Share notebook or export key pages</a:t>
            </a:r>
            <a:endParaRPr lang="en-US" sz="1200" dirty="0"/>
          </a:p>
        </p:txBody>
      </p:sp>
      <p:sp>
        <p:nvSpPr>
          <p:cNvPr id="22" name="Shape 20"/>
          <p:cNvSpPr/>
          <p:nvPr/>
        </p:nvSpPr>
        <p:spPr>
          <a:xfrm>
            <a:off x="4754880" y="4480560"/>
            <a:ext cx="3474720" cy="1188720"/>
          </a:xfrm>
          <a:prstGeom prst="roundRect">
            <a:avLst/>
          </a:prstGeom>
          <a:solidFill>
            <a:srgbClr val="FFFFFF"/>
          </a:solidFill>
          <a:ln w="12700">
            <a:solidFill>
              <a:srgbClr val="D6DAE3"/>
            </a:solidFill>
            <a:prstDash val="solid"/>
          </a:ln>
          <a:effectLst>
            <a:outerShdw sx="100000" sy="100000" kx="0" ky="0" algn="bl" rotWithShape="0" blurRad="50800" dist="25400" dir="2700000">
              <a:srgbClr val="000000">
                <a:alpha val="12000"/>
              </a:srgbClr>
            </a:outerShdw>
          </a:effectLst>
        </p:spPr>
      </p:sp>
      <p:sp>
        <p:nvSpPr>
          <p:cNvPr id="23" name="Shape 21"/>
          <p:cNvSpPr/>
          <p:nvPr/>
        </p:nvSpPr>
        <p:spPr>
          <a:xfrm>
            <a:off x="4937760" y="4617720"/>
            <a:ext cx="2011680" cy="347472"/>
          </a:xfrm>
          <a:prstGeom prst="roundRect">
            <a:avLst/>
          </a:prstGeom>
          <a:solidFill>
            <a:srgbClr val="E9F5F3"/>
          </a:solidFill>
          <a:ln w="12700">
            <a:solidFill>
              <a:srgbClr val="E9F5F3"/>
            </a:solidFill>
            <a:prstDash val="solid"/>
          </a:ln>
        </p:spPr>
      </p:sp>
      <p:sp>
        <p:nvSpPr>
          <p:cNvPr id="24" name="Text 22"/>
          <p:cNvSpPr/>
          <p:nvPr/>
        </p:nvSpPr>
        <p:spPr>
          <a:xfrm>
            <a:off x="4937760" y="4681728"/>
            <a:ext cx="2011680" cy="256032"/>
          </a:xfrm>
          <a:prstGeom prst="rect">
            <a:avLst/>
          </a:prstGeom>
          <a:noFill/>
          <a:ln/>
        </p:spPr>
        <p:txBody>
          <a:bodyPr wrap="square" rtlCol="0" anchor="ctr"/>
          <a:lstStyle/>
          <a:p>
            <a:pPr algn="ctr" indent="0" marL="0">
              <a:buNone/>
            </a:pPr>
            <a:r>
              <a:rPr lang="en-US" sz="1200" b="1" dirty="0">
                <a:solidFill>
                  <a:srgbClr val="0B1F3A"/>
                </a:solidFill>
                <a:latin typeface="Calibri" pitchFamily="34" charset="0"/>
                <a:ea typeface="Calibri" pitchFamily="34" charset="-122"/>
                <a:cs typeface="Calibri" pitchFamily="34" charset="-120"/>
              </a:rPr>
              <a:t>Option C</a:t>
            </a:r>
            <a:endParaRPr lang="en-US" sz="1200" dirty="0"/>
          </a:p>
        </p:txBody>
      </p:sp>
      <p:sp>
        <p:nvSpPr>
          <p:cNvPr id="25" name="Text 23"/>
          <p:cNvSpPr/>
          <p:nvPr/>
        </p:nvSpPr>
        <p:spPr>
          <a:xfrm>
            <a:off x="4937760" y="5010912"/>
            <a:ext cx="3108960" cy="320040"/>
          </a:xfrm>
          <a:prstGeom prst="rect">
            <a:avLst/>
          </a:prstGeom>
          <a:noFill/>
          <a:ln/>
        </p:spPr>
        <p:txBody>
          <a:bodyPr wrap="square" rtlCol="0" anchor="ctr"/>
          <a:lstStyle/>
          <a:p>
            <a:pPr indent="0" marL="0">
              <a:buNone/>
            </a:pPr>
            <a:r>
              <a:rPr lang="en-US" sz="1600" b="1" dirty="0">
                <a:solidFill>
                  <a:srgbClr val="0B1F3A"/>
                </a:solidFill>
                <a:latin typeface="Calibri" pitchFamily="34" charset="0"/>
                <a:ea typeface="Calibri" pitchFamily="34" charset="-122"/>
                <a:cs typeface="Calibri" pitchFamily="34" charset="-120"/>
              </a:rPr>
              <a:t>PDF portfolio pack</a:t>
            </a:r>
            <a:endParaRPr lang="en-US" sz="1600" dirty="0"/>
          </a:p>
        </p:txBody>
      </p:sp>
      <p:sp>
        <p:nvSpPr>
          <p:cNvPr id="26" name="Text 24"/>
          <p:cNvSpPr/>
          <p:nvPr/>
        </p:nvSpPr>
        <p:spPr>
          <a:xfrm>
            <a:off x="4937760" y="5376672"/>
            <a:ext cx="3108960" cy="228600"/>
          </a:xfrm>
          <a:prstGeom prst="rect">
            <a:avLst/>
          </a:prstGeom>
          <a:noFill/>
          <a:ln/>
        </p:spPr>
        <p:txBody>
          <a:bodyPr wrap="square" rtlCol="0" anchor="t"/>
          <a:lstStyle/>
          <a:p>
            <a:pPr indent="0" marL="0">
              <a:buNone/>
            </a:pPr>
            <a:r>
              <a:rPr lang="en-US" sz="1200" dirty="0">
                <a:solidFill>
                  <a:srgbClr val="1B1F23"/>
                </a:solidFill>
                <a:latin typeface="Calibri" pitchFamily="34" charset="0"/>
                <a:ea typeface="Calibri" pitchFamily="34" charset="-122"/>
                <a:cs typeface="Calibri" pitchFamily="34" charset="-120"/>
              </a:rPr>
              <a:t>Best for low bandwidth</a:t>
            </a:r>
            <a:endParaRPr lang="en-US" sz="1200" dirty="0"/>
          </a:p>
          <a:p>
            <a:pPr indent="0" marL="0">
              <a:buNone/>
            </a:pPr>
            <a:r>
              <a:rPr lang="en-US" sz="1200" dirty="0">
                <a:solidFill>
                  <a:srgbClr val="1B1F23"/>
                </a:solidFill>
                <a:latin typeface="Calibri" pitchFamily="34" charset="0"/>
                <a:ea typeface="Calibri" pitchFamily="34" charset="-122"/>
                <a:cs typeface="Calibri" pitchFamily="34" charset="-120"/>
              </a:rPr>
              <a:t>• One PDF summary + folder of evidence</a:t>
            </a:r>
            <a:endParaRPr lang="en-US" sz="1200" dirty="0"/>
          </a:p>
          <a:p>
            <a:pPr indent="0" marL="0">
              <a:buNone/>
            </a:pPr>
            <a:r>
              <a:rPr lang="en-US" sz="1200" dirty="0">
                <a:solidFill>
                  <a:srgbClr val="1B1F23"/>
                </a:solidFill>
                <a:latin typeface="Calibri" pitchFamily="34" charset="0"/>
                <a:ea typeface="Calibri" pitchFamily="34" charset="-122"/>
                <a:cs typeface="Calibri" pitchFamily="34" charset="-120"/>
              </a:rPr>
              <a:t>• One share link (view only)</a:t>
            </a:r>
            <a:endParaRPr lang="en-US" sz="1200" dirty="0"/>
          </a:p>
        </p:txBody>
      </p:sp>
      <p:sp>
        <p:nvSpPr>
          <p:cNvPr id="27" name="Shape 25"/>
          <p:cNvSpPr/>
          <p:nvPr/>
        </p:nvSpPr>
        <p:spPr>
          <a:xfrm>
            <a:off x="8595360" y="3154680"/>
            <a:ext cx="3108960" cy="1325880"/>
          </a:xfrm>
          <a:prstGeom prst="roundRect">
            <a:avLst/>
          </a:prstGeom>
          <a:solidFill>
            <a:srgbClr val="E9F5F3"/>
          </a:solidFill>
          <a:ln w="12700">
            <a:solidFill>
              <a:srgbClr val="D6DAE3"/>
            </a:solidFill>
            <a:prstDash val="solid"/>
          </a:ln>
          <a:effectLst>
            <a:outerShdw sx="100000" sy="100000" kx="0" ky="0" algn="bl" rotWithShape="0" blurRad="50800" dist="25400" dir="2700000">
              <a:srgbClr val="000000">
                <a:alpha val="12000"/>
              </a:srgbClr>
            </a:outerShdw>
          </a:effectLst>
        </p:spPr>
      </p:sp>
      <p:sp>
        <p:nvSpPr>
          <p:cNvPr id="28" name="Shape 26"/>
          <p:cNvSpPr/>
          <p:nvPr/>
        </p:nvSpPr>
        <p:spPr>
          <a:xfrm>
            <a:off x="8778240" y="3291840"/>
            <a:ext cx="2011680" cy="347472"/>
          </a:xfrm>
          <a:prstGeom prst="roundRect">
            <a:avLst/>
          </a:prstGeom>
          <a:solidFill>
            <a:srgbClr val="E9F5F3"/>
          </a:solidFill>
          <a:ln w="12700">
            <a:solidFill>
              <a:srgbClr val="E9F5F3"/>
            </a:solidFill>
            <a:prstDash val="solid"/>
          </a:ln>
        </p:spPr>
      </p:sp>
      <p:sp>
        <p:nvSpPr>
          <p:cNvPr id="29" name="Text 27"/>
          <p:cNvSpPr/>
          <p:nvPr/>
        </p:nvSpPr>
        <p:spPr>
          <a:xfrm>
            <a:off x="8778240" y="3355848"/>
            <a:ext cx="2011680" cy="256032"/>
          </a:xfrm>
          <a:prstGeom prst="rect">
            <a:avLst/>
          </a:prstGeom>
          <a:noFill/>
          <a:ln/>
        </p:spPr>
        <p:txBody>
          <a:bodyPr wrap="square" rtlCol="0" anchor="ctr"/>
          <a:lstStyle/>
          <a:p>
            <a:pPr algn="ctr" indent="0" marL="0">
              <a:buNone/>
            </a:pPr>
            <a:r>
              <a:rPr lang="en-US" sz="1200" b="1" dirty="0">
                <a:solidFill>
                  <a:srgbClr val="0B1F3A"/>
                </a:solidFill>
                <a:latin typeface="Calibri" pitchFamily="34" charset="0"/>
                <a:ea typeface="Calibri" pitchFamily="34" charset="-122"/>
                <a:cs typeface="Calibri" pitchFamily="34" charset="-120"/>
              </a:rPr>
              <a:t>Option D</a:t>
            </a:r>
            <a:endParaRPr lang="en-US" sz="1200" dirty="0"/>
          </a:p>
        </p:txBody>
      </p:sp>
      <p:sp>
        <p:nvSpPr>
          <p:cNvPr id="30" name="Text 28"/>
          <p:cNvSpPr/>
          <p:nvPr/>
        </p:nvSpPr>
        <p:spPr>
          <a:xfrm>
            <a:off x="8778240" y="3685032"/>
            <a:ext cx="2743200" cy="320040"/>
          </a:xfrm>
          <a:prstGeom prst="rect">
            <a:avLst/>
          </a:prstGeom>
          <a:noFill/>
          <a:ln/>
        </p:spPr>
        <p:txBody>
          <a:bodyPr wrap="square" rtlCol="0" anchor="ctr"/>
          <a:lstStyle/>
          <a:p>
            <a:pPr indent="0" marL="0">
              <a:buNone/>
            </a:pPr>
            <a:r>
              <a:rPr lang="en-US" sz="1600" b="1" dirty="0">
                <a:solidFill>
                  <a:srgbClr val="0B1F3A"/>
                </a:solidFill>
                <a:latin typeface="Calibri" pitchFamily="34" charset="0"/>
                <a:ea typeface="Calibri" pitchFamily="34" charset="-122"/>
                <a:cs typeface="Calibri" pitchFamily="34" charset="-120"/>
              </a:rPr>
              <a:t>Mahara / ePortfolio</a:t>
            </a:r>
            <a:endParaRPr lang="en-US" sz="1600" dirty="0"/>
          </a:p>
        </p:txBody>
      </p:sp>
      <p:sp>
        <p:nvSpPr>
          <p:cNvPr id="31" name="Text 29"/>
          <p:cNvSpPr/>
          <p:nvPr/>
        </p:nvSpPr>
        <p:spPr>
          <a:xfrm>
            <a:off x="8778240" y="4050792"/>
            <a:ext cx="2743200" cy="365760"/>
          </a:xfrm>
          <a:prstGeom prst="rect">
            <a:avLst/>
          </a:prstGeom>
          <a:noFill/>
          <a:ln/>
        </p:spPr>
        <p:txBody>
          <a:bodyPr wrap="square" rtlCol="0" anchor="t"/>
          <a:lstStyle/>
          <a:p>
            <a:pPr indent="0" marL="0">
              <a:buNone/>
            </a:pPr>
            <a:r>
              <a:rPr lang="en-US" sz="1200" dirty="0">
                <a:solidFill>
                  <a:srgbClr val="1B1F23"/>
                </a:solidFill>
                <a:latin typeface="Calibri" pitchFamily="34" charset="0"/>
                <a:ea typeface="Calibri" pitchFamily="34" charset="-122"/>
                <a:cs typeface="Calibri" pitchFamily="34" charset="-120"/>
              </a:rPr>
              <a:t>Best when an institution provides it</a:t>
            </a:r>
            <a:endParaRPr lang="en-US" sz="1200" dirty="0"/>
          </a:p>
          <a:p>
            <a:pPr indent="0" marL="0">
              <a:buNone/>
            </a:pPr>
            <a:r>
              <a:rPr lang="en-US" sz="1200" dirty="0">
                <a:solidFill>
                  <a:srgbClr val="1B1F23"/>
                </a:solidFill>
                <a:latin typeface="Calibri" pitchFamily="34" charset="0"/>
                <a:ea typeface="Calibri" pitchFamily="34" charset="-122"/>
                <a:cs typeface="Calibri" pitchFamily="34" charset="-120"/>
              </a:rPr>
              <a:t>• Built for reflection + evidence mapping</a:t>
            </a:r>
            <a:endParaRPr lang="en-US" sz="1200" dirty="0"/>
          </a:p>
        </p:txBody>
      </p:sp>
      <p:sp>
        <p:nvSpPr>
          <p:cNvPr id="32" name="Shape 30"/>
          <p:cNvSpPr/>
          <p:nvPr/>
        </p:nvSpPr>
        <p:spPr>
          <a:xfrm>
            <a:off x="4434840" y="2423160"/>
            <a:ext cx="320040" cy="-91440"/>
          </a:xfrm>
          <a:prstGeom prst="line">
            <a:avLst/>
          </a:prstGeom>
          <a:noFill/>
          <a:ln w="25400">
            <a:solidFill>
              <a:srgbClr val="9CA3AF"/>
            </a:solidFill>
            <a:prstDash val="solid"/>
            <a:headEnd type="none"/>
            <a:tailEnd type="triangle"/>
          </a:ln>
        </p:spPr>
      </p:sp>
      <p:sp>
        <p:nvSpPr>
          <p:cNvPr id="33" name="Shape 31"/>
          <p:cNvSpPr/>
          <p:nvPr/>
        </p:nvSpPr>
        <p:spPr>
          <a:xfrm>
            <a:off x="4434840" y="2423160"/>
            <a:ext cx="320040" cy="1371600"/>
          </a:xfrm>
          <a:prstGeom prst="line">
            <a:avLst/>
          </a:prstGeom>
          <a:noFill/>
          <a:ln w="25400">
            <a:solidFill>
              <a:srgbClr val="9CA3AF"/>
            </a:solidFill>
            <a:prstDash val="solid"/>
            <a:headEnd type="none"/>
            <a:tailEnd type="triangle"/>
          </a:ln>
        </p:spPr>
      </p:sp>
      <p:sp>
        <p:nvSpPr>
          <p:cNvPr id="34" name="Shape 32"/>
          <p:cNvSpPr/>
          <p:nvPr/>
        </p:nvSpPr>
        <p:spPr>
          <a:xfrm>
            <a:off x="4434840" y="2423160"/>
            <a:ext cx="320040" cy="2651760"/>
          </a:xfrm>
          <a:prstGeom prst="line">
            <a:avLst/>
          </a:prstGeom>
          <a:noFill/>
          <a:ln w="25400">
            <a:solidFill>
              <a:srgbClr val="9CA3AF"/>
            </a:solidFill>
            <a:prstDash val="solid"/>
            <a:headEnd type="none"/>
            <a:tailEnd type="triangle"/>
          </a:ln>
        </p:spPr>
      </p:sp>
      <p:sp>
        <p:nvSpPr>
          <p:cNvPr id="35" name="Shape 33"/>
          <p:cNvSpPr/>
          <p:nvPr/>
        </p:nvSpPr>
        <p:spPr>
          <a:xfrm>
            <a:off x="8229600" y="3794760"/>
            <a:ext cx="365760" cy="0"/>
          </a:xfrm>
          <a:prstGeom prst="line">
            <a:avLst/>
          </a:prstGeom>
          <a:noFill/>
          <a:ln w="25400">
            <a:solidFill>
              <a:srgbClr val="9CA3AF"/>
            </a:solidFill>
            <a:prstDash val="solid"/>
            <a:headEnd type="none"/>
            <a:tailEnd type="triangle"/>
          </a:ln>
        </p:spPr>
      </p:sp>
      <p:sp>
        <p:nvSpPr>
          <p:cNvPr id="36" name="Shape 34"/>
          <p:cNvSpPr/>
          <p:nvPr/>
        </p:nvSpPr>
        <p:spPr>
          <a:xfrm>
            <a:off x="594360" y="5806440"/>
            <a:ext cx="11002975" cy="502920"/>
          </a:xfrm>
          <a:prstGeom prst="roundRect">
            <a:avLst/>
          </a:prstGeom>
          <a:solidFill>
            <a:srgbClr val="F5F7FA"/>
          </a:solidFill>
          <a:ln w="12700">
            <a:solidFill>
              <a:srgbClr val="F5F7FA"/>
            </a:solidFill>
            <a:prstDash val="solid"/>
          </a:ln>
        </p:spPr>
      </p:sp>
      <p:sp>
        <p:nvSpPr>
          <p:cNvPr id="37" name="Text 35"/>
          <p:cNvSpPr/>
          <p:nvPr/>
        </p:nvSpPr>
        <p:spPr>
          <a:xfrm>
            <a:off x="822960" y="5925312"/>
            <a:ext cx="10545775" cy="274320"/>
          </a:xfrm>
          <a:prstGeom prst="rect">
            <a:avLst/>
          </a:prstGeom>
          <a:noFill/>
          <a:ln/>
        </p:spPr>
        <p:txBody>
          <a:bodyPr wrap="square" rtlCol="0" anchor="ctr"/>
          <a:lstStyle/>
          <a:p>
            <a:pPr indent="0" marL="0">
              <a:buNone/>
            </a:pPr>
            <a:r>
              <a:rPr lang="en-US" sz="1300" dirty="0">
                <a:solidFill>
                  <a:srgbClr val="6B7280"/>
                </a:solidFill>
                <a:latin typeface="Calibri" pitchFamily="34" charset="0"/>
                <a:ea typeface="Calibri" pitchFamily="34" charset="-122"/>
                <a:cs typeface="Calibri" pitchFamily="34" charset="-120"/>
              </a:rPr>
              <a:t>Rule: separate “Portfolio pages” (navigation) from “Evidence files” (Drive/OneDrive).</a:t>
            </a:r>
            <a:endParaRPr lang="en-US" sz="1300" dirty="0"/>
          </a:p>
        </p:txBody>
      </p:sp>
      <p:sp>
        <p:nvSpPr>
          <p:cNvPr id="38" name="Shape 36"/>
          <p:cNvSpPr/>
          <p:nvPr/>
        </p:nvSpPr>
        <p:spPr>
          <a:xfrm>
            <a:off x="0" y="6565392"/>
            <a:ext cx="12191695" cy="292608"/>
          </a:xfrm>
          <a:prstGeom prst="rect">
            <a:avLst/>
          </a:prstGeom>
          <a:solidFill>
            <a:srgbClr val="F5F7FA"/>
          </a:solidFill>
          <a:ln w="12700">
            <a:solidFill>
              <a:srgbClr val="F5F7FA"/>
            </a:solidFill>
            <a:prstDash val="solid"/>
          </a:ln>
        </p:spPr>
      </p:sp>
      <p:sp>
        <p:nvSpPr>
          <p:cNvPr id="39" name="Text 37"/>
          <p:cNvSpPr/>
          <p:nvPr/>
        </p:nvSpPr>
        <p:spPr>
          <a:xfrm>
            <a:off x="594360" y="6620256"/>
            <a:ext cx="11002975" cy="201168"/>
          </a:xfrm>
          <a:prstGeom prst="rect">
            <a:avLst/>
          </a:prstGeom>
          <a:noFill/>
          <a:ln/>
        </p:spPr>
        <p:txBody>
          <a:bodyPr wrap="square" rtlCol="0" anchor="ctr"/>
          <a:lstStyle/>
          <a:p>
            <a:pPr indent="0" marL="0">
              <a:buNone/>
            </a:pPr>
            <a:r>
              <a:rPr lang="en-US" sz="1000" dirty="0">
                <a:solidFill>
                  <a:srgbClr val="6B7280"/>
                </a:solidFill>
                <a:latin typeface="Calibri" pitchFamily="34" charset="0"/>
                <a:ea typeface="Calibri" pitchFamily="34" charset="-122"/>
                <a:cs typeface="Calibri" pitchFamily="34" charset="-120"/>
              </a:rPr>
              <a:t>Developing a Digital Teaching Portfolio (Zaria–Kaduna, Kaduna State)</a:t>
            </a:r>
            <a:endParaRPr lang="en-US" sz="1000" dirty="0"/>
          </a:p>
        </p:txBody>
      </p:sp>
      <p:sp>
        <p:nvSpPr>
          <p:cNvPr id="40" name="Text 38"/>
          <p:cNvSpPr/>
          <p:nvPr/>
        </p:nvSpPr>
        <p:spPr>
          <a:xfrm>
            <a:off x="10682935" y="6620256"/>
            <a:ext cx="914400" cy="201168"/>
          </a:xfrm>
          <a:prstGeom prst="rect">
            <a:avLst/>
          </a:prstGeom>
          <a:noFill/>
          <a:ln/>
        </p:spPr>
        <p:txBody>
          <a:bodyPr wrap="square" rtlCol="0" anchor="ctr"/>
          <a:lstStyle/>
          <a:p>
            <a:pPr algn="r" indent="0" marL="0">
              <a:buNone/>
            </a:pPr>
            <a:r>
              <a:rPr lang="en-US" sz="1000" dirty="0">
                <a:solidFill>
                  <a:srgbClr val="6B7280"/>
                </a:solidFill>
                <a:latin typeface="Calibri" pitchFamily="34" charset="0"/>
                <a:ea typeface="Calibri" pitchFamily="34" charset="-122"/>
                <a:cs typeface="Calibri" pitchFamily="34" charset="-120"/>
              </a:rPr>
              <a:t>9/20</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standalone="yes"?>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vt:lpstr>Fonts Used</vt:lpstr></vt:variant>
			<vt:variant><vt:i4>2</vt:i4></vt:variant>
			<vt:variant><vt:lpstr>Theme</vt:lpstr></vt:variant>
			<vt:variant><vt:i4>1</vt:i4></vt:variant>
			<vt:variant><vt:lpstr>Slide Titles</vt:lpstr></vt:variant>
			<vt:variant><vt:i4>20</vt:i4></vt:variant>
		</vt:vector>
	</HeadingPairs>
	<TitlesOfParts>
		<vt:vector size="23" baseType="lpstr">
			<vt:lpstr>Arial</vt:lpstr>
			<vt:lpstr>Calibri</vt:lpstr>
			<vt:lpstr>Office Theme</vt:lpstr>
			<vt:lpstr>Slide 1</vt:lpstr><vt:lpstr>Slide 2</vt:lpstr><vt:lpstr>Slide 3</vt:lpstr><vt:lpstr>Slide 4</vt:lpstr><vt:lpstr>Slide 5</vt:lpstr><vt:lpstr>Slide 6</vt:lpstr><vt:lpstr>Slide 7</vt:lpstr><vt:lpstr>Slide 8</vt:lpstr><vt:lpstr>Slide 9</vt:lpstr><vt:lpstr>Slide 10</vt:lpstr><vt:lpstr>Slide 11</vt:lpstr><vt:lpstr>Slide 12</vt:lpstr><vt:lpstr>Slide 13</vt:lpstr><vt:lpstr>Slide 14</vt:lpstr><vt:lpstr>Slide 15</vt:lpstr><vt:lpstr>Slide 16</vt:lpstr><vt:lpstr>Slide 17</vt:lpstr><vt:lpstr>Slide 18</vt:lpstr><vt:lpstr>Slide 19</vt:lpstr><vt:lpstr>Slide 20</vt:lpstr>
		</vt:vector>
	</TitlesOfParts>
	<Company>Education & Data Practice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Developing a Digital Teaching Portfolio (Zaria–Kaduna)</dc:title>
  <dc:subject>Digital teaching portfolio training deck</dc:subject>
  <dc:creator>Badawi Aminu Muhammed</dc:creator>
  <cp:lastModifiedBy>Badawi Aminu Muhammed</cp:lastModifiedBy>
  <cp:revision>1</cp:revision>
  <dcterms:created xsi:type="dcterms:W3CDTF">2026-02-05T12:34:18Z</dcterms:created>
  <dcterms:modified xsi:type="dcterms:W3CDTF">2026-02-05T12:34:18Z</dcterms:modified>
</cp:coreProperties>
</file>