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58" r:id="rId5"/>
    <p:sldId id="268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AWI" initials="B" lastIdx="1" clrIdx="0">
    <p:extLst>
      <p:ext uri="{19B8F6BF-5375-455C-9EA6-DF929625EA0E}">
        <p15:presenceInfo xmlns:p15="http://schemas.microsoft.com/office/powerpoint/2012/main" userId="444d9950ad632d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725" autoAdjust="0"/>
  </p:normalViewPr>
  <p:slideViewPr>
    <p:cSldViewPr snapToGrid="0" showGuides="1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8027-F785-4D6E-BA0A-351AECAE690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6BC5D-5FB9-465C-BC37-152437F2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BC5D-5FB9-465C-BC37-152437F2C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E53B-26C3-A5AF-96F0-B830A624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FAC53-F029-3175-2F7B-F48ACE191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7EBF-2CB5-573B-BC0E-3BC45F3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1CE9-0725-CF3A-DA57-3EE6E71F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BE335-ECAD-C238-A0C1-E659F6B2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650D-DA1F-7621-7E3B-2B5C3B1A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0E5D2-66B9-7A39-A03F-0363A69C6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BFD1-0B78-BC85-7DF7-082CD97B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D68F-5873-36CD-F609-2BD6E4F5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3985-A149-0C41-C2F9-44646FF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8D2A5-E063-C9BC-D6B3-44D9098A9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C851C-3DF3-1EEE-78E8-8390466C3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84AC-125C-7CED-6FAA-12107125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F85-D511-A03F-80BE-543D3766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BE2A-6FC7-F165-742E-53CDA323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EABF-A0B9-176E-F152-1D85894D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6FEB-CEEF-FB33-04D1-8B17AC62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5EBD-9660-3C94-95DD-DB9733E8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AFA0-7239-AAD0-185D-27A271DE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2059-2459-C5D2-F6F2-7FCC4A8B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3FC8-7E62-3480-FB2F-6AF354D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FECE-6A9D-2DF6-D3FF-B3D33243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D93F2-F530-8B0F-52B8-84B81521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02DC-4516-D961-4D4D-B7951AE1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90D3-875B-7A1C-8BF3-60DE4D83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2BD3-56CF-B07C-51A8-8A737AA7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2104-CCD6-5FDD-7C3A-C3185AD60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3CC75-3C14-0B9D-BAAB-45B569F9E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2B4D7-3762-8F34-CB82-877AE469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EFCCD-8192-2BBB-4BAF-DAB915C5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0796-90D6-6F9C-6BD0-032076F1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3C8D-0D62-A739-EC6F-A2791447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BEF9-978D-78DD-20ED-1CF40DE3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A5CAD-709D-72A4-A6CD-BEAD3D3E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ED336-F997-068A-DBFC-E08C3321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C2B44-6788-1ACB-C0D1-AD8AC1536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E7A07-8302-6C78-C298-00BD9FAF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57228-D392-9BAE-CF1D-544E1033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D224D-1899-AADC-0320-64DD32BB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8BF1-C0F7-4CE1-3EF3-1CE755A2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21AD-19FE-D18E-E2D1-CD42A05D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CA757-F9C0-CDA2-273C-305B7685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4804C-3832-1CE0-8960-F4F0DF5E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711A5-E840-4441-A742-D9A89D40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6E80-C059-FDC4-8983-EF0C5330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AAD03-FB7A-43C3-0688-7D1C3D0E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8774-8BD0-3499-36EA-C6BAF6AC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7BC21-113B-A333-E814-074F0930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C8307-D58B-D49F-4693-2376587B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C3A2A-E8D2-4E86-B025-DADF1F5A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47D4-A93B-7C7A-7DDD-9713059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9D3A6-400A-8343-3A3F-DF374A8F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10D3-6C6C-5222-8882-738E616C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940D2-6F95-CCA9-FE17-774C6F830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C40D9-BBD7-4AB0-AAB7-6E93C096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CAF6-7D80-F739-D223-94E0B60E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86B80-781F-FD4A-B16E-C254BC1E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2C18D-D2EC-B4EE-6F6E-9016610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4A358-E917-554A-91E6-0AD3DAA8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4998-3EFD-EFBE-6DCC-448A6A964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EF55B-B84F-6594-01CB-FF3AC0E2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EC61-EE3F-4AFA-A259-96A999D4EBB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6B96A-DCC0-78FE-E866-9D7C80B0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4D86-6FE2-C1B7-9DDA-566B27EFC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4C4-108D-46F0-A82C-F488751C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1B1296E1-A05D-D5EC-B676-44673CAC11A5}"/>
              </a:ext>
            </a:extLst>
          </p:cNvPr>
          <p:cNvSpPr txBox="1"/>
          <p:nvPr/>
        </p:nvSpPr>
        <p:spPr>
          <a:xfrm>
            <a:off x="1875065" y="722118"/>
            <a:ext cx="7775100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INTRODUCTION TO SQL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Using MYSQL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WorkBench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Perpetua" panose="02020502060401020303" pitchFamily="18" charset="0"/>
              <a:ea typeface="Cinzel"/>
              <a:cs typeface="Cinzel"/>
              <a:sym typeface="Cinzel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AAC888C5-D638-77A4-E1D8-7E916F5AFF50}"/>
              </a:ext>
            </a:extLst>
          </p:cNvPr>
          <p:cNvSpPr txBox="1"/>
          <p:nvPr/>
        </p:nvSpPr>
        <p:spPr>
          <a:xfrm>
            <a:off x="292043" y="105132"/>
            <a:ext cx="355851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  <a:endParaRPr sz="2000" b="1" dirty="0">
              <a:solidFill>
                <a:schemeClr val="accent4">
                  <a:lumMod val="40000"/>
                  <a:lumOff val="60000"/>
                </a:schemeClr>
              </a:solidFill>
              <a:latin typeface="Manrope" panose="020B0604020202020204" charset="0"/>
              <a:ea typeface="Manrope Medium"/>
              <a:cs typeface="Manrope Medium"/>
              <a:sym typeface="Manrope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7ED8BF-3BC0-3256-F133-F2690267C060}"/>
              </a:ext>
            </a:extLst>
          </p:cNvPr>
          <p:cNvCxnSpPr/>
          <p:nvPr/>
        </p:nvCxnSpPr>
        <p:spPr>
          <a:xfrm>
            <a:off x="3132944" y="5257800"/>
            <a:ext cx="55763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D2260FB5-3654-7A57-A98A-586909EA55ED}"/>
              </a:ext>
            </a:extLst>
          </p:cNvPr>
          <p:cNvSpPr txBox="1"/>
          <p:nvPr/>
        </p:nvSpPr>
        <p:spPr>
          <a:xfrm>
            <a:off x="4326048" y="5257800"/>
            <a:ext cx="319013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C0000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AMINU MUHAMMED B.</a:t>
            </a:r>
            <a:endParaRPr lang="en" sz="1600" dirty="0">
              <a:solidFill>
                <a:srgbClr val="C00000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 smtClean="0">
                <a:solidFill>
                  <a:srgbClr val="C0000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DATA ENTHUSIAST</a:t>
            </a:r>
            <a:endParaRPr sz="1600" dirty="0">
              <a:solidFill>
                <a:srgbClr val="C00000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20" name="Google Shape;59;p13">
            <a:extLst>
              <a:ext uri="{FF2B5EF4-FFF2-40B4-BE49-F238E27FC236}">
                <a16:creationId xmlns:a16="http://schemas.microsoft.com/office/drawing/2014/main" id="{BFD78C43-E2A2-2C82-9730-EED834121B56}"/>
              </a:ext>
            </a:extLst>
          </p:cNvPr>
          <p:cNvSpPr txBox="1"/>
          <p:nvPr/>
        </p:nvSpPr>
        <p:spPr>
          <a:xfrm>
            <a:off x="0" y="2251616"/>
            <a:ext cx="319013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000" dirty="0" smtClean="0">
                <a:solidFill>
                  <a:schemeClr val="tx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Fundamentals of: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DDL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DML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DCL</a:t>
            </a:r>
            <a:endParaRPr sz="2000" dirty="0">
              <a:solidFill>
                <a:schemeClr val="tx2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44" y="2231229"/>
            <a:ext cx="6578780" cy="302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17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E41CE7-4E06-0F33-4BC1-FD42B3B0DDCF}"/>
              </a:ext>
            </a:extLst>
          </p:cNvPr>
          <p:cNvGrpSpPr/>
          <p:nvPr/>
        </p:nvGrpSpPr>
        <p:grpSpPr>
          <a:xfrm>
            <a:off x="758653" y="1490485"/>
            <a:ext cx="10637111" cy="4245152"/>
            <a:chOff x="758653" y="1490485"/>
            <a:chExt cx="10637111" cy="4245152"/>
          </a:xfrm>
          <a:blipFill>
            <a:blip r:embed="rId3"/>
            <a:stretch>
              <a:fillRect/>
            </a:stretch>
          </a:blip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88D31D-D107-1E71-C1F6-E712BD19EA8F}"/>
                </a:ext>
              </a:extLst>
            </p:cNvPr>
            <p:cNvGrpSpPr/>
            <p:nvPr/>
          </p:nvGrpSpPr>
          <p:grpSpPr>
            <a:xfrm>
              <a:off x="7972563" y="2312436"/>
              <a:ext cx="3423201" cy="3423201"/>
              <a:chOff x="7972563" y="1366156"/>
              <a:chExt cx="3423201" cy="3423201"/>
            </a:xfrm>
            <a:grpFill/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9C9B3BB-4C3A-6D7C-01C8-99A67EEE5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2563" y="1366156"/>
                <a:ext cx="3423201" cy="3423201"/>
              </a:xfrm>
              <a:prstGeom prst="rect">
                <a:avLst/>
              </a:prstGeom>
              <a:grpFill/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A13BBFA-F8FE-E14F-E85D-9C080A302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9286" y="1688541"/>
                <a:ext cx="981907" cy="1047164"/>
              </a:xfrm>
              <a:prstGeom prst="rect">
                <a:avLst/>
              </a:prstGeom>
              <a:grpFill/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DE009C-C709-46ED-6903-BF72D928041A}"/>
                </a:ext>
              </a:extLst>
            </p:cNvPr>
            <p:cNvSpPr txBox="1"/>
            <p:nvPr/>
          </p:nvSpPr>
          <p:spPr>
            <a:xfrm>
              <a:off x="758653" y="1490485"/>
              <a:ext cx="613097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3200" b="1" i="0" u="none" strike="noStrike" cap="none" dirty="0">
                <a:solidFill>
                  <a:srgbClr val="E13126"/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endParaRPr>
            </a:p>
          </p:txBody>
        </p:sp>
      </p:grp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758653" y="705084"/>
            <a:ext cx="360916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758653" y="1782872"/>
            <a:ext cx="61309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 dirty="0" smtClean="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OUTLINE</a:t>
            </a:r>
            <a:endParaRPr lang="en-US" sz="1800" b="1" i="0" u="sng" strike="noStrike" cap="none" dirty="0" smtClean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Introduction to SQL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Creating and Managing Tables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Inserting, Updating &amp; Deleting Data</a:t>
            </a: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Data Querying</a:t>
            </a:r>
            <a:endParaRPr lang="en-US" sz="1800" strike="noStrike" cap="non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Aggregations, Joins, and Grouping</a:t>
            </a:r>
            <a:endParaRPr lang="en-US" sz="1800" strike="noStrike" cap="none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ea typeface="Manrope"/>
              <a:cs typeface="Manrope"/>
              <a:sym typeface="Manrop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800" b="0" i="0" u="none" strike="noStrike" cap="none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5680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124669" y="1180146"/>
            <a:ext cx="5381968" cy="67403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dirty="0" smtClean="0"/>
              <a:t>SQL (Structured Query Language) is used to interact with relational databases.</a:t>
            </a:r>
          </a:p>
          <a:p>
            <a:r>
              <a:rPr lang="en-US" sz="2400" dirty="0" smtClean="0"/>
              <a:t>It is a standard language for accessing and manipulating databases.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What can SQL do?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execute queries against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SQL can retrieve data from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insert records in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update records in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delete records from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create new databases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create new tables in a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SQL can set permissions on tables, procedures, and views</a:t>
            </a:r>
          </a:p>
          <a:p>
            <a:endParaRPr lang="en-US" sz="2400" dirty="0"/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C82194D6-44F1-1614-E197-C2F5C3A0CE36}"/>
              </a:ext>
            </a:extLst>
          </p:cNvPr>
          <p:cNvSpPr txBox="1"/>
          <p:nvPr/>
        </p:nvSpPr>
        <p:spPr>
          <a:xfrm>
            <a:off x="124669" y="0"/>
            <a:ext cx="360916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rgbClr val="FF0000"/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4025D-413B-A868-2E2C-6ED41D2477CC}"/>
              </a:ext>
            </a:extLst>
          </p:cNvPr>
          <p:cNvSpPr txBox="1"/>
          <p:nvPr/>
        </p:nvSpPr>
        <p:spPr>
          <a:xfrm>
            <a:off x="5605980" y="1854946"/>
            <a:ext cx="6130976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800" b="1" i="0" u="sng" strike="noStrike" cap="none" dirty="0" smtClean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pPr>
              <a:lnSpc>
                <a:spcPct val="200000"/>
              </a:lnSpc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operations: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DDL (Data Definition Language): CREATE, DROP, ALTER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DML (Data Manipulation Language): INSERT, UPDATE, DELETE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DQL (Data Query Language): SELECT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DCL/TCL (Control/Transaction): GRANT, COMMIT, ROLLBACK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ea typeface="Manrope"/>
              <a:cs typeface="Manrope"/>
              <a:sym typeface="Manrope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chemeClr val="tx2">
                  <a:lumMod val="75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264942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3489617" y="555011"/>
            <a:ext cx="6097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u="sng" dirty="0" smtClean="0">
                <a:solidFill>
                  <a:schemeClr val="accent1"/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Applications of SQL: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163FB0-5F13-5F81-F656-ED059DAF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49" y="1216530"/>
            <a:ext cx="11254193" cy="511393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build a web site that shows data from a database, you will need: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RDBMS database program (i.e. MS Access, SQL Server, MySQL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 SQL to get the data you want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use HTML / CSS to style the page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RDBMS stands for Relational Database Management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 RDBMS is stored in database objects called tables. A table is a collection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related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entries and it consists of columns and rows.</a:t>
            </a:r>
          </a:p>
          <a:p>
            <a:pPr algn="l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</p:spTree>
    <p:extLst>
      <p:ext uri="{BB962C8B-B14F-4D97-AF65-F5344CB8AC3E}">
        <p14:creationId xmlns:p14="http://schemas.microsoft.com/office/powerpoint/2010/main" val="170849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30A759-71F2-EA11-3BFA-52F05468EBC4}"/>
              </a:ext>
            </a:extLst>
          </p:cNvPr>
          <p:cNvSpPr txBox="1"/>
          <p:nvPr/>
        </p:nvSpPr>
        <p:spPr>
          <a:xfrm>
            <a:off x="2321999" y="733586"/>
            <a:ext cx="6847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Cinzel"/>
                <a:cs typeface="Cinzel"/>
                <a:sym typeface="Cinzel"/>
              </a:rPr>
              <a:t>SQL SYNTAX</a:t>
            </a:r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F993D767-77C0-3E69-6557-17ECBBD41BE9}"/>
              </a:ext>
            </a:extLst>
          </p:cNvPr>
          <p:cNvSpPr txBox="1"/>
          <p:nvPr/>
        </p:nvSpPr>
        <p:spPr>
          <a:xfrm>
            <a:off x="101578" y="-164813"/>
            <a:ext cx="364284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0" y="1151122"/>
            <a:ext cx="5743460" cy="342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310" y="2376580"/>
            <a:ext cx="7850321" cy="420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20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468250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CREATING &amp; MANAGING TABLES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207670" y="23719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0" y="1991470"/>
            <a:ext cx="5900527" cy="2538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20" y="1943125"/>
            <a:ext cx="6026180" cy="45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586046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Data Querying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911054" y="82195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2" y="2160703"/>
            <a:ext cx="10916530" cy="37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188D936-A70C-6C25-6783-D3E3288FB280}"/>
              </a:ext>
            </a:extLst>
          </p:cNvPr>
          <p:cNvSpPr txBox="1"/>
          <p:nvPr/>
        </p:nvSpPr>
        <p:spPr>
          <a:xfrm>
            <a:off x="2515682" y="1586046"/>
            <a:ext cx="61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Data Querying</a:t>
            </a:r>
            <a:endParaRPr lang="en-GB" sz="2800" b="1" dirty="0"/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11E7AB22-2DC0-2E15-8633-AA6572132F78}"/>
              </a:ext>
            </a:extLst>
          </p:cNvPr>
          <p:cNvSpPr txBox="1"/>
          <p:nvPr/>
        </p:nvSpPr>
        <p:spPr>
          <a:xfrm>
            <a:off x="911054" y="821950"/>
            <a:ext cx="35810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v-S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anrope" panose="020B0604020202020204" charset="0"/>
                <a:ea typeface="Manrope Medium"/>
                <a:cs typeface="Manrope Medium"/>
                <a:sym typeface="Manrope Medium"/>
              </a:rPr>
              <a:t>HON. A.Z DIGITAL FELLOWSHIP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181093"/>
            <a:ext cx="9692640" cy="40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316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Cinzel</vt:lpstr>
      <vt:lpstr>Manrope</vt:lpstr>
      <vt:lpstr>Manrope Medium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Abdulmuqeet Hussain</dc:creator>
  <cp:lastModifiedBy>BADAWI</cp:lastModifiedBy>
  <cp:revision>62</cp:revision>
  <dcterms:created xsi:type="dcterms:W3CDTF">2025-06-14T11:31:02Z</dcterms:created>
  <dcterms:modified xsi:type="dcterms:W3CDTF">2025-09-14T16:09:28Z</dcterms:modified>
</cp:coreProperties>
</file>